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66" r:id="rId2"/>
    <p:sldId id="257" r:id="rId3"/>
    <p:sldId id="258" r:id="rId4"/>
    <p:sldId id="267" r:id="rId5"/>
    <p:sldId id="268" r:id="rId6"/>
    <p:sldId id="270" r:id="rId7"/>
    <p:sldId id="269" r:id="rId8"/>
    <p:sldId id="259" r:id="rId9"/>
    <p:sldId id="260" r:id="rId10"/>
    <p:sldId id="262" r:id="rId11"/>
    <p:sldId id="263"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Lst>
  <p:sldSz cx="14630400" cy="8229600"/>
  <p:notesSz cx="8229600" cy="14630400"/>
  <p:embeddedFontLst>
    <p:embeddedFont>
      <p:font typeface="Abadi" panose="020B0604020104020204" pitchFamily="34" charset="0"/>
      <p:regular r:id="rId27"/>
    </p:embeddedFont>
    <p:embeddedFont>
      <p:font typeface="Aharoni" panose="02010803020104030203" pitchFamily="2" charset="-79"/>
      <p:bold r:id="rId28"/>
    </p:embeddedFont>
    <p:embeddedFont>
      <p:font typeface="Consolas" panose="020B0609020204030204" pitchFamily="49" charset="0"/>
      <p:regular r:id="rId29"/>
      <p:bold r:id="rId30"/>
      <p:italic r:id="rId31"/>
      <p:boldItalic r:id="rId32"/>
    </p:embeddedFont>
    <p:embeddedFont>
      <p:font typeface="Franklin Gothic Demi" panose="020B0703020102020204" pitchFamily="34" charset="0"/>
      <p:regular r:id="rId33"/>
      <p:italic r:id="rId34"/>
    </p:embeddedFont>
  </p:embeddedFontLst>
  <p:defaultTextStyle>
    <a:defPPr>
      <a:defRPr lang="ru-K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FFFFFF"/>
    <a:srgbClr val="77A5C8"/>
    <a:srgbClr val="ACB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379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7.wdp"/></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Рисунок 2" descr="Изображение выглядит как текст, Шрифт, графический дизайн, Графика&#10;&#10;Автоматически созданное описание">
            <a:extLst>
              <a:ext uri="{FF2B5EF4-FFF2-40B4-BE49-F238E27FC236}">
                <a16:creationId xmlns:a16="http://schemas.microsoft.com/office/drawing/2014/main" id="{557B0B79-98EE-0FE8-0246-37EA25A7DDF6}"/>
              </a:ext>
            </a:extLst>
          </p:cNvPr>
          <p:cNvPicPr>
            <a:picLocks noChangeAspect="1"/>
          </p:cNvPicPr>
          <p:nvPr/>
        </p:nvPicPr>
        <p:blipFill>
          <a:blip r:embed="rId2"/>
          <a:srcRect l="1423" r="3004"/>
          <a:stretch/>
        </p:blipFill>
        <p:spPr>
          <a:xfrm>
            <a:off x="1828" y="0"/>
            <a:ext cx="14630380" cy="8228062"/>
          </a:xfrm>
          <a:prstGeom prst="rect">
            <a:avLst/>
          </a:prstGeom>
        </p:spPr>
      </p:pic>
    </p:spTree>
    <p:extLst>
      <p:ext uri="{BB962C8B-B14F-4D97-AF65-F5344CB8AC3E}">
        <p14:creationId xmlns:p14="http://schemas.microsoft.com/office/powerpoint/2010/main" val="3835338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2" name="Прямоугольник 21">
            <a:extLst>
              <a:ext uri="{FF2B5EF4-FFF2-40B4-BE49-F238E27FC236}">
                <a16:creationId xmlns:a16="http://schemas.microsoft.com/office/drawing/2014/main" id="{22C95691-DEA0-19F1-5A3D-49A7432A9926}"/>
              </a:ext>
            </a:extLst>
          </p:cNvPr>
          <p:cNvSpPr/>
          <p:nvPr/>
        </p:nvSpPr>
        <p:spPr>
          <a:xfrm>
            <a:off x="0" y="0"/>
            <a:ext cx="9144000" cy="8229600"/>
          </a:xfrm>
          <a:prstGeom prst="rect">
            <a:avLst/>
          </a:prstGeom>
          <a:solidFill>
            <a:srgbClr val="77A5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2" name="Image 0" descr="preencoded.png"/>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saturation sat="0"/>
                    </a14:imgEffect>
                    <a14:imgEffect>
                      <a14:brightnessContrast bright="-40000"/>
                    </a14:imgEffect>
                  </a14:imgLayer>
                </a14:imgProps>
              </a:ext>
            </a:extLst>
          </a:blip>
          <a:stretch>
            <a:fillRect/>
          </a:stretch>
        </p:blipFill>
        <p:spPr>
          <a:xfrm>
            <a:off x="9144000" y="0"/>
            <a:ext cx="5486400" cy="8229600"/>
          </a:xfrm>
          <a:prstGeom prst="rect">
            <a:avLst/>
          </a:prstGeom>
        </p:spPr>
      </p:pic>
      <p:sp>
        <p:nvSpPr>
          <p:cNvPr id="3" name="Text 0"/>
          <p:cNvSpPr/>
          <p:nvPr/>
        </p:nvSpPr>
        <p:spPr>
          <a:xfrm>
            <a:off x="1523366" y="611862"/>
            <a:ext cx="7589520" cy="1387793"/>
          </a:xfrm>
          <a:prstGeom prst="rect">
            <a:avLst/>
          </a:prstGeom>
          <a:noFill/>
          <a:ln/>
        </p:spPr>
        <p:txBody>
          <a:bodyPr wrap="square" lIns="0" tIns="0" rIns="0" bIns="0" rtlCol="0" anchor="t"/>
          <a:lstStyle/>
          <a:p>
            <a:pPr marL="0" indent="0">
              <a:lnSpc>
                <a:spcPts val="5450"/>
              </a:lnSpc>
              <a:buNone/>
            </a:pPr>
            <a:r>
              <a:rPr lang="en-US" sz="4350" dirty="0">
                <a:solidFill>
                  <a:srgbClr val="505468"/>
                </a:solidFill>
                <a:latin typeface="Abadi" panose="020B0604020104020204" pitchFamily="34" charset="0"/>
                <a:ea typeface="Instrument Sans Semi Bold" pitchFamily="34" charset="-122"/>
                <a:cs typeface="Instrument Sans Semi Bold" pitchFamily="34" charset="-120"/>
              </a:rPr>
              <a:t>Feature Extraction and Classification</a:t>
            </a:r>
            <a:endParaRPr lang="en-US" sz="4350" dirty="0">
              <a:latin typeface="Abadi" panose="020B0604020104020204" pitchFamily="34" charset="0"/>
            </a:endParaRPr>
          </a:p>
        </p:txBody>
      </p:sp>
      <p:sp>
        <p:nvSpPr>
          <p:cNvPr id="4" name="Shape 1"/>
          <p:cNvSpPr/>
          <p:nvPr/>
        </p:nvSpPr>
        <p:spPr>
          <a:xfrm flipH="1">
            <a:off x="1062511" y="611862"/>
            <a:ext cx="45719" cy="5902447"/>
          </a:xfrm>
          <a:prstGeom prst="roundRect">
            <a:avLst>
              <a:gd name="adj" fmla="val 306042"/>
            </a:avLst>
          </a:prstGeom>
          <a:solidFill>
            <a:srgbClr val="C8C9CF"/>
          </a:solidFill>
          <a:ln/>
        </p:spPr>
        <p:txBody>
          <a:bodyPr/>
          <a:lstStyle/>
          <a:p>
            <a:endParaRPr lang="ru-KZ"/>
          </a:p>
        </p:txBody>
      </p:sp>
      <p:sp>
        <p:nvSpPr>
          <p:cNvPr id="8" name="Text 5"/>
          <p:cNvSpPr/>
          <p:nvPr/>
        </p:nvSpPr>
        <p:spPr>
          <a:xfrm>
            <a:off x="1554539" y="2332792"/>
            <a:ext cx="6034921" cy="710565"/>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Abadi" panose="020B0604020104020204" pitchFamily="34" charset="0"/>
                <a:ea typeface="Instrument Sans Medium" pitchFamily="34" charset="-122"/>
                <a:cs typeface="Instrument Sans Medium" pitchFamily="34" charset="-120"/>
              </a:rPr>
              <a:t>Image Preprocessing: Image enhancement, noise reduction, and grayscale conversion.</a:t>
            </a:r>
            <a:endParaRPr lang="en-US" sz="1700" dirty="0">
              <a:latin typeface="Abadi" panose="020B0604020104020204" pitchFamily="34" charset="0"/>
            </a:endParaRPr>
          </a:p>
        </p:txBody>
      </p:sp>
      <p:sp>
        <p:nvSpPr>
          <p:cNvPr id="12" name="Text 9"/>
          <p:cNvSpPr/>
          <p:nvPr/>
        </p:nvSpPr>
        <p:spPr>
          <a:xfrm>
            <a:off x="1554539" y="3489776"/>
            <a:ext cx="6034921" cy="710565"/>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Abadi" panose="020B0604020104020204" pitchFamily="34" charset="0"/>
                <a:ea typeface="Instrument Sans Medium" pitchFamily="34" charset="-122"/>
                <a:cs typeface="Instrument Sans Medium" pitchFamily="34" charset="-120"/>
              </a:rPr>
              <a:t>License Plate Detection: Identifying potential license plate regions within the image.</a:t>
            </a:r>
            <a:endParaRPr lang="en-US" sz="1700" dirty="0">
              <a:latin typeface="Abadi" panose="020B0604020104020204" pitchFamily="34" charset="0"/>
            </a:endParaRPr>
          </a:p>
        </p:txBody>
      </p:sp>
      <p:sp>
        <p:nvSpPr>
          <p:cNvPr id="16" name="Text 13"/>
          <p:cNvSpPr/>
          <p:nvPr/>
        </p:nvSpPr>
        <p:spPr>
          <a:xfrm>
            <a:off x="1523367" y="4646760"/>
            <a:ext cx="6034921" cy="710565"/>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Abadi" panose="020B0604020104020204" pitchFamily="34" charset="0"/>
                <a:ea typeface="Instrument Sans Medium" pitchFamily="34" charset="-122"/>
                <a:cs typeface="Instrument Sans Medium" pitchFamily="34" charset="-120"/>
              </a:rPr>
              <a:t>Character Segmentation: Isolating individual characters from the license plate.</a:t>
            </a:r>
            <a:endParaRPr lang="en-US" sz="1700" dirty="0">
              <a:latin typeface="Abadi" panose="020B0604020104020204" pitchFamily="34" charset="0"/>
            </a:endParaRPr>
          </a:p>
        </p:txBody>
      </p:sp>
      <p:sp>
        <p:nvSpPr>
          <p:cNvPr id="20" name="Text 17"/>
          <p:cNvSpPr/>
          <p:nvPr/>
        </p:nvSpPr>
        <p:spPr>
          <a:xfrm>
            <a:off x="1523366" y="5803744"/>
            <a:ext cx="6034921" cy="710565"/>
          </a:xfrm>
          <a:prstGeom prst="rect">
            <a:avLst/>
          </a:prstGeom>
          <a:noFill/>
          <a:ln/>
        </p:spPr>
        <p:txBody>
          <a:bodyPr wrap="square" lIns="0" tIns="0" rIns="0" bIns="0" rtlCol="0" anchor="t"/>
          <a:lstStyle/>
          <a:p>
            <a:pPr marL="0" indent="0" algn="l">
              <a:lnSpc>
                <a:spcPts val="2750"/>
              </a:lnSpc>
              <a:buNone/>
            </a:pPr>
            <a:r>
              <a:rPr lang="en-US" sz="1700" dirty="0">
                <a:solidFill>
                  <a:srgbClr val="5B5F71"/>
                </a:solidFill>
                <a:latin typeface="Abadi" panose="020B0604020104020204" pitchFamily="34" charset="0"/>
                <a:ea typeface="Instrument Sans Medium" pitchFamily="34" charset="-122"/>
                <a:cs typeface="Instrument Sans Medium" pitchFamily="34" charset="-120"/>
              </a:rPr>
              <a:t>Character Recognition: Classifying each character based on its shape and features.</a:t>
            </a:r>
            <a:endParaRPr lang="en-US" sz="1700" dirty="0">
              <a:latin typeface="Abadi" panose="020B0604020104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15" name="Picture 2" descr="Picture background">
            <a:extLst>
              <a:ext uri="{FF2B5EF4-FFF2-40B4-BE49-F238E27FC236}">
                <a16:creationId xmlns:a16="http://schemas.microsoft.com/office/drawing/2014/main" id="{EC9DA80D-5734-E2AA-33C4-2956F916E05F}"/>
              </a:ext>
            </a:extLst>
          </p:cNvPr>
          <p:cNvPicPr>
            <a:picLocks noChangeAspect="1" noChangeArrowheads="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b="25853"/>
          <a:stretch/>
        </p:blipFill>
        <p:spPr bwMode="auto">
          <a:xfrm>
            <a:off x="1" y="4500801"/>
            <a:ext cx="7450282" cy="37287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icture background">
            <a:extLst>
              <a:ext uri="{FF2B5EF4-FFF2-40B4-BE49-F238E27FC236}">
                <a16:creationId xmlns:a16="http://schemas.microsoft.com/office/drawing/2014/main" id="{E0B70CAA-F069-BEEE-67C0-E1DD0F92BF54}"/>
              </a:ext>
            </a:extLst>
          </p:cNvPr>
          <p:cNvPicPr>
            <a:picLocks noChangeAspect="1" noChangeArrowheads="1"/>
          </p:cNvPicPr>
          <p:nvPr/>
        </p:nvPicPr>
        <p:blipFill rotWithShape="1">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b="22243"/>
          <a:stretch/>
        </p:blipFill>
        <p:spPr bwMode="auto">
          <a:xfrm>
            <a:off x="7433360" y="4466994"/>
            <a:ext cx="7241975" cy="37626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Picture background">
            <a:extLst>
              <a:ext uri="{FF2B5EF4-FFF2-40B4-BE49-F238E27FC236}">
                <a16:creationId xmlns:a16="http://schemas.microsoft.com/office/drawing/2014/main" id="{E9A47089-8768-FE05-B9E9-AA4AC05C5FC9}"/>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360133" y="-22471"/>
            <a:ext cx="7315202" cy="493776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icture background">
            <a:extLst>
              <a:ext uri="{FF2B5EF4-FFF2-40B4-BE49-F238E27FC236}">
                <a16:creationId xmlns:a16="http://schemas.microsoft.com/office/drawing/2014/main" id="{E64D315D-8090-A24E-52AF-E02A95F5C5F5}"/>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7450282" cy="5028940"/>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p:cNvSpPr/>
          <p:nvPr/>
        </p:nvSpPr>
        <p:spPr>
          <a:xfrm>
            <a:off x="793790" y="3909298"/>
            <a:ext cx="9511070" cy="708779"/>
          </a:xfrm>
          <a:prstGeom prst="rect">
            <a:avLst/>
          </a:prstGeom>
          <a:noFill/>
          <a:ln/>
        </p:spPr>
        <p:txBody>
          <a:bodyPr wrap="none" lIns="0" tIns="0" rIns="0" bIns="0" rtlCol="0" anchor="t"/>
          <a:lstStyle/>
          <a:p>
            <a:pPr marL="0" indent="0">
              <a:lnSpc>
                <a:spcPts val="5550"/>
              </a:lnSpc>
              <a:buNone/>
            </a:pPr>
            <a:r>
              <a:rPr lang="en-US" sz="6000" b="1" dirty="0">
                <a:solidFill>
                  <a:schemeClr val="bg1"/>
                </a:solidFill>
                <a:latin typeface="Franklin Gothic Demi" panose="020B0703020102020204" pitchFamily="34" charset="0"/>
                <a:ea typeface="Instrument Sans Semi Bold" pitchFamily="34" charset="-122"/>
                <a:cs typeface="Instrument Sans Semi Bold" pitchFamily="34" charset="-120"/>
              </a:rPr>
              <a:t>Challenges and Limitations of ALPR</a:t>
            </a:r>
            <a:endParaRPr lang="en-US" sz="6000" b="1" dirty="0">
              <a:solidFill>
                <a:schemeClr val="bg1"/>
              </a:solidFill>
              <a:latin typeface="Franklin Gothic Demi" panose="020B0703020102020204" pitchFamily="34" charset="0"/>
            </a:endParaRPr>
          </a:p>
        </p:txBody>
      </p:sp>
      <p:sp>
        <p:nvSpPr>
          <p:cNvPr id="4" name="Shape 1"/>
          <p:cNvSpPr/>
          <p:nvPr/>
        </p:nvSpPr>
        <p:spPr>
          <a:xfrm>
            <a:off x="793790" y="5213390"/>
            <a:ext cx="396835" cy="396835"/>
          </a:xfrm>
          <a:prstGeom prst="roundRect">
            <a:avLst>
              <a:gd name="adj" fmla="val 24007"/>
            </a:avLst>
          </a:prstGeom>
          <a:solidFill>
            <a:srgbClr val="E2E3E9"/>
          </a:solidFill>
          <a:ln w="7620">
            <a:solidFill>
              <a:srgbClr val="C8C9CF"/>
            </a:solidFill>
            <a:prstDash val="solid"/>
          </a:ln>
        </p:spPr>
        <p:txBody>
          <a:bodyPr/>
          <a:lstStyle/>
          <a:p>
            <a:endParaRPr lang="ru-KZ" sz="2800" b="1">
              <a:solidFill>
                <a:schemeClr val="bg1"/>
              </a:solidFill>
              <a:latin typeface="Franklin Gothic Demi" panose="020B0703020102020204" pitchFamily="34" charset="0"/>
            </a:endParaRPr>
          </a:p>
        </p:txBody>
      </p:sp>
      <p:sp>
        <p:nvSpPr>
          <p:cNvPr id="5" name="Text 2"/>
          <p:cNvSpPr/>
          <p:nvPr/>
        </p:nvSpPr>
        <p:spPr>
          <a:xfrm>
            <a:off x="1417439" y="5213390"/>
            <a:ext cx="2835235" cy="354330"/>
          </a:xfrm>
          <a:prstGeom prst="rect">
            <a:avLst/>
          </a:prstGeom>
          <a:noFill/>
          <a:ln/>
        </p:spPr>
        <p:txBody>
          <a:bodyPr wrap="none" lIns="0" tIns="0" rIns="0" bIns="0" rtlCol="0" anchor="t"/>
          <a:lstStyle/>
          <a:p>
            <a:pPr marL="0" indent="0">
              <a:lnSpc>
                <a:spcPts val="2750"/>
              </a:lnSpc>
              <a:buNone/>
            </a:pPr>
            <a:r>
              <a:rPr lang="en-US" sz="3200" b="1" dirty="0">
                <a:solidFill>
                  <a:schemeClr val="bg1"/>
                </a:solidFill>
                <a:latin typeface="Franklin Gothic Demi" panose="020B0703020102020204" pitchFamily="34" charset="0"/>
                <a:ea typeface="Instrument Sans Semi Bold" pitchFamily="34" charset="-122"/>
                <a:cs typeface="Instrument Sans Semi Bold" pitchFamily="34" charset="-120"/>
              </a:rPr>
              <a:t>Obstructed Plates</a:t>
            </a:r>
            <a:endParaRPr lang="en-US" sz="3200" b="1" dirty="0">
              <a:solidFill>
                <a:schemeClr val="bg1"/>
              </a:solidFill>
              <a:latin typeface="Franklin Gothic Demi" panose="020B0703020102020204" pitchFamily="34" charset="0"/>
            </a:endParaRPr>
          </a:p>
        </p:txBody>
      </p:sp>
      <p:sp>
        <p:nvSpPr>
          <p:cNvPr id="6" name="Text 3"/>
          <p:cNvSpPr/>
          <p:nvPr/>
        </p:nvSpPr>
        <p:spPr>
          <a:xfrm>
            <a:off x="1417439" y="5703808"/>
            <a:ext cx="3572708" cy="1088708"/>
          </a:xfrm>
          <a:prstGeom prst="rect">
            <a:avLst/>
          </a:prstGeom>
          <a:noFill/>
          <a:ln/>
        </p:spPr>
        <p:txBody>
          <a:bodyPr wrap="square" lIns="0" tIns="0" rIns="0" bIns="0" rtlCol="0" anchor="t"/>
          <a:lstStyle/>
          <a:p>
            <a:pPr marL="0" indent="0">
              <a:lnSpc>
                <a:spcPts val="2850"/>
              </a:lnSpc>
              <a:buNone/>
            </a:pPr>
            <a:r>
              <a:rPr lang="en-US" sz="2400" b="1" dirty="0">
                <a:solidFill>
                  <a:schemeClr val="bg1"/>
                </a:solidFill>
                <a:latin typeface="Franklin Gothic Demi" panose="020B0703020102020204" pitchFamily="34" charset="0"/>
                <a:ea typeface="Instrument Sans Medium" pitchFamily="34" charset="-122"/>
                <a:cs typeface="Instrument Sans Medium" pitchFamily="34" charset="-120"/>
              </a:rPr>
              <a:t>Partially obscured or dirty license plates can make recognition difficult.</a:t>
            </a:r>
            <a:endParaRPr lang="en-US" sz="2400" b="1" dirty="0">
              <a:solidFill>
                <a:schemeClr val="bg1"/>
              </a:solidFill>
              <a:latin typeface="Franklin Gothic Demi" panose="020B0703020102020204" pitchFamily="34" charset="0"/>
            </a:endParaRPr>
          </a:p>
        </p:txBody>
      </p:sp>
      <p:sp>
        <p:nvSpPr>
          <p:cNvPr id="7" name="Shape 4"/>
          <p:cNvSpPr/>
          <p:nvPr/>
        </p:nvSpPr>
        <p:spPr>
          <a:xfrm>
            <a:off x="5216962" y="5213390"/>
            <a:ext cx="396835" cy="396835"/>
          </a:xfrm>
          <a:prstGeom prst="roundRect">
            <a:avLst>
              <a:gd name="adj" fmla="val 24007"/>
            </a:avLst>
          </a:prstGeom>
          <a:solidFill>
            <a:srgbClr val="E2E3E9"/>
          </a:solidFill>
          <a:ln w="7620">
            <a:solidFill>
              <a:srgbClr val="C8C9CF"/>
            </a:solidFill>
            <a:prstDash val="solid"/>
          </a:ln>
        </p:spPr>
        <p:txBody>
          <a:bodyPr/>
          <a:lstStyle/>
          <a:p>
            <a:endParaRPr lang="ru-KZ" sz="2800" b="1">
              <a:solidFill>
                <a:schemeClr val="bg1"/>
              </a:solidFill>
              <a:latin typeface="Franklin Gothic Demi" panose="020B0703020102020204" pitchFamily="34" charset="0"/>
            </a:endParaRPr>
          </a:p>
        </p:txBody>
      </p:sp>
      <p:sp>
        <p:nvSpPr>
          <p:cNvPr id="8" name="Text 5"/>
          <p:cNvSpPr/>
          <p:nvPr/>
        </p:nvSpPr>
        <p:spPr>
          <a:xfrm>
            <a:off x="5840611" y="5213390"/>
            <a:ext cx="2835235" cy="354330"/>
          </a:xfrm>
          <a:prstGeom prst="rect">
            <a:avLst/>
          </a:prstGeom>
          <a:noFill/>
          <a:ln/>
        </p:spPr>
        <p:txBody>
          <a:bodyPr wrap="none" lIns="0" tIns="0" rIns="0" bIns="0" rtlCol="0" anchor="t"/>
          <a:lstStyle/>
          <a:p>
            <a:pPr marL="0" indent="0">
              <a:lnSpc>
                <a:spcPts val="2750"/>
              </a:lnSpc>
              <a:buNone/>
            </a:pPr>
            <a:r>
              <a:rPr lang="en-US" sz="3200" b="1" dirty="0">
                <a:solidFill>
                  <a:schemeClr val="bg1"/>
                </a:solidFill>
                <a:latin typeface="Franklin Gothic Demi" panose="020B0703020102020204" pitchFamily="34" charset="0"/>
                <a:ea typeface="Instrument Sans Semi Bold" pitchFamily="34" charset="-122"/>
                <a:cs typeface="Instrument Sans Semi Bold" pitchFamily="34" charset="-120"/>
              </a:rPr>
              <a:t>Lighting Conditions</a:t>
            </a:r>
            <a:endParaRPr lang="en-US" sz="3200" b="1" dirty="0">
              <a:solidFill>
                <a:schemeClr val="bg1"/>
              </a:solidFill>
              <a:latin typeface="Franklin Gothic Demi" panose="020B0703020102020204" pitchFamily="34" charset="0"/>
            </a:endParaRPr>
          </a:p>
        </p:txBody>
      </p:sp>
      <p:sp>
        <p:nvSpPr>
          <p:cNvPr id="9" name="Text 6"/>
          <p:cNvSpPr/>
          <p:nvPr/>
        </p:nvSpPr>
        <p:spPr>
          <a:xfrm>
            <a:off x="5840611" y="5703808"/>
            <a:ext cx="3572708" cy="1088708"/>
          </a:xfrm>
          <a:prstGeom prst="rect">
            <a:avLst/>
          </a:prstGeom>
          <a:noFill/>
          <a:ln/>
        </p:spPr>
        <p:txBody>
          <a:bodyPr wrap="square" lIns="0" tIns="0" rIns="0" bIns="0" rtlCol="0" anchor="t"/>
          <a:lstStyle/>
          <a:p>
            <a:pPr marL="0" indent="0">
              <a:lnSpc>
                <a:spcPts val="2850"/>
              </a:lnSpc>
              <a:buNone/>
            </a:pPr>
            <a:r>
              <a:rPr lang="en-US" sz="2400" b="1" dirty="0">
                <a:solidFill>
                  <a:schemeClr val="bg1"/>
                </a:solidFill>
                <a:latin typeface="Franklin Gothic Demi" panose="020B0703020102020204" pitchFamily="34" charset="0"/>
                <a:ea typeface="Instrument Sans Medium" pitchFamily="34" charset="-122"/>
                <a:cs typeface="Instrument Sans Medium" pitchFamily="34" charset="-120"/>
              </a:rPr>
              <a:t>Poor lighting, such as shadows or glare, can hinder the detection process.</a:t>
            </a:r>
            <a:endParaRPr lang="en-US" sz="2400" b="1" dirty="0">
              <a:solidFill>
                <a:schemeClr val="bg1"/>
              </a:solidFill>
              <a:latin typeface="Franklin Gothic Demi" panose="020B0703020102020204" pitchFamily="34" charset="0"/>
            </a:endParaRPr>
          </a:p>
        </p:txBody>
      </p:sp>
      <p:sp>
        <p:nvSpPr>
          <p:cNvPr id="10" name="Shape 7"/>
          <p:cNvSpPr/>
          <p:nvPr/>
        </p:nvSpPr>
        <p:spPr>
          <a:xfrm>
            <a:off x="9640133" y="5213390"/>
            <a:ext cx="396835" cy="396835"/>
          </a:xfrm>
          <a:prstGeom prst="roundRect">
            <a:avLst>
              <a:gd name="adj" fmla="val 24007"/>
            </a:avLst>
          </a:prstGeom>
          <a:solidFill>
            <a:srgbClr val="E2E3E9"/>
          </a:solidFill>
          <a:ln w="7620">
            <a:solidFill>
              <a:srgbClr val="C8C9CF"/>
            </a:solidFill>
            <a:prstDash val="solid"/>
          </a:ln>
        </p:spPr>
        <p:txBody>
          <a:bodyPr/>
          <a:lstStyle/>
          <a:p>
            <a:endParaRPr lang="ru-KZ" sz="2800" b="1">
              <a:solidFill>
                <a:schemeClr val="bg1"/>
              </a:solidFill>
              <a:latin typeface="Franklin Gothic Demi" panose="020B0703020102020204" pitchFamily="34" charset="0"/>
            </a:endParaRPr>
          </a:p>
        </p:txBody>
      </p:sp>
      <p:sp>
        <p:nvSpPr>
          <p:cNvPr id="11" name="Text 8"/>
          <p:cNvSpPr/>
          <p:nvPr/>
        </p:nvSpPr>
        <p:spPr>
          <a:xfrm>
            <a:off x="10263783" y="5213390"/>
            <a:ext cx="2995493" cy="354330"/>
          </a:xfrm>
          <a:prstGeom prst="rect">
            <a:avLst/>
          </a:prstGeom>
          <a:noFill/>
          <a:ln/>
        </p:spPr>
        <p:txBody>
          <a:bodyPr wrap="none" lIns="0" tIns="0" rIns="0" bIns="0" rtlCol="0" anchor="t"/>
          <a:lstStyle/>
          <a:p>
            <a:pPr marL="0" indent="0">
              <a:lnSpc>
                <a:spcPts val="2750"/>
              </a:lnSpc>
              <a:buNone/>
            </a:pPr>
            <a:r>
              <a:rPr lang="en-US" sz="3200" b="1" dirty="0">
                <a:solidFill>
                  <a:schemeClr val="bg1"/>
                </a:solidFill>
                <a:latin typeface="Franklin Gothic Demi" panose="020B0703020102020204" pitchFamily="34" charset="0"/>
                <a:ea typeface="Instrument Sans Semi Bold" pitchFamily="34" charset="-122"/>
                <a:cs typeface="Instrument Sans Semi Bold" pitchFamily="34" charset="-120"/>
              </a:rPr>
              <a:t>Variable Plate Formats</a:t>
            </a:r>
            <a:endParaRPr lang="en-US" sz="3200" b="1" dirty="0">
              <a:solidFill>
                <a:schemeClr val="bg1"/>
              </a:solidFill>
              <a:latin typeface="Franklin Gothic Demi" panose="020B0703020102020204" pitchFamily="34" charset="0"/>
            </a:endParaRPr>
          </a:p>
        </p:txBody>
      </p:sp>
      <p:sp>
        <p:nvSpPr>
          <p:cNvPr id="12" name="Text 9"/>
          <p:cNvSpPr/>
          <p:nvPr/>
        </p:nvSpPr>
        <p:spPr>
          <a:xfrm>
            <a:off x="10263783" y="5703808"/>
            <a:ext cx="3572708" cy="1451610"/>
          </a:xfrm>
          <a:prstGeom prst="rect">
            <a:avLst/>
          </a:prstGeom>
          <a:noFill/>
          <a:ln/>
        </p:spPr>
        <p:txBody>
          <a:bodyPr wrap="square" lIns="0" tIns="0" rIns="0" bIns="0" rtlCol="0" anchor="t"/>
          <a:lstStyle/>
          <a:p>
            <a:pPr marL="0" indent="0">
              <a:lnSpc>
                <a:spcPts val="2850"/>
              </a:lnSpc>
              <a:buNone/>
            </a:pPr>
            <a:r>
              <a:rPr lang="en-US" sz="2400" b="1" dirty="0">
                <a:solidFill>
                  <a:schemeClr val="bg1"/>
                </a:solidFill>
                <a:latin typeface="Franklin Gothic Demi" panose="020B0703020102020204" pitchFamily="34" charset="0"/>
                <a:ea typeface="Instrument Sans Medium" pitchFamily="34" charset="-122"/>
                <a:cs typeface="Instrument Sans Medium" pitchFamily="34" charset="-120"/>
              </a:rPr>
              <a:t>Different countries and regions use different license plate formats, making generalization challenging.</a:t>
            </a:r>
            <a:endParaRPr lang="en-US" sz="2400" b="1" dirty="0">
              <a:solidFill>
                <a:schemeClr val="bg1"/>
              </a:solidFill>
              <a:latin typeface="Franklin Gothic Demi" panose="020B07030201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Прямоугольник 30">
            <a:extLst>
              <a:ext uri="{FF2B5EF4-FFF2-40B4-BE49-F238E27FC236}">
                <a16:creationId xmlns:a16="http://schemas.microsoft.com/office/drawing/2014/main" id="{9DF17B8C-CF61-99C8-6E20-89C09E88BCEA}"/>
              </a:ext>
            </a:extLst>
          </p:cNvPr>
          <p:cNvSpPr/>
          <p:nvPr/>
        </p:nvSpPr>
        <p:spPr>
          <a:xfrm>
            <a:off x="9923318" y="1579418"/>
            <a:ext cx="1361209" cy="270164"/>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2" name="Прямоугольник 31">
            <a:extLst>
              <a:ext uri="{FF2B5EF4-FFF2-40B4-BE49-F238E27FC236}">
                <a16:creationId xmlns:a16="http://schemas.microsoft.com/office/drawing/2014/main" id="{5032FDB0-9F63-5DE9-DE92-D6A15E1804EF}"/>
              </a:ext>
            </a:extLst>
          </p:cNvPr>
          <p:cNvSpPr/>
          <p:nvPr/>
        </p:nvSpPr>
        <p:spPr>
          <a:xfrm>
            <a:off x="3345873" y="1600200"/>
            <a:ext cx="1361209" cy="270164"/>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pic>
        <p:nvPicPr>
          <p:cNvPr id="34" name="Рисунок 33">
            <a:extLst>
              <a:ext uri="{FF2B5EF4-FFF2-40B4-BE49-F238E27FC236}">
                <a16:creationId xmlns:a16="http://schemas.microsoft.com/office/drawing/2014/main" id="{9BB5D417-34D3-EFB2-6E2E-D187063DF3DD}"/>
              </a:ext>
            </a:extLst>
          </p:cNvPr>
          <p:cNvPicPr>
            <a:picLocks noChangeAspect="1"/>
          </p:cNvPicPr>
          <p:nvPr/>
        </p:nvPicPr>
        <p:blipFill>
          <a:blip r:embed="rId2"/>
          <a:stretch>
            <a:fillRect/>
          </a:stretch>
        </p:blipFill>
        <p:spPr>
          <a:xfrm>
            <a:off x="2924724" y="605276"/>
            <a:ext cx="8780952" cy="7019048"/>
          </a:xfrm>
          <a:prstGeom prst="rect">
            <a:avLst/>
          </a:prstGeom>
        </p:spPr>
      </p:pic>
      <p:sp>
        <p:nvSpPr>
          <p:cNvPr id="36" name="Прямоугольник 35">
            <a:extLst>
              <a:ext uri="{FF2B5EF4-FFF2-40B4-BE49-F238E27FC236}">
                <a16:creationId xmlns:a16="http://schemas.microsoft.com/office/drawing/2014/main" id="{13348F11-A2F2-5003-5566-A4B493B84B96}"/>
              </a:ext>
            </a:extLst>
          </p:cNvPr>
          <p:cNvSpPr/>
          <p:nvPr/>
        </p:nvSpPr>
        <p:spPr>
          <a:xfrm>
            <a:off x="9923318" y="1433945"/>
            <a:ext cx="1517073" cy="270164"/>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8" name="Прямоугольник 37">
            <a:extLst>
              <a:ext uri="{FF2B5EF4-FFF2-40B4-BE49-F238E27FC236}">
                <a16:creationId xmlns:a16="http://schemas.microsoft.com/office/drawing/2014/main" id="{25464C1A-6573-CB11-E7D4-3B9D07D06375}"/>
              </a:ext>
            </a:extLst>
          </p:cNvPr>
          <p:cNvSpPr/>
          <p:nvPr/>
        </p:nvSpPr>
        <p:spPr>
          <a:xfrm>
            <a:off x="3190009" y="1490111"/>
            <a:ext cx="1517073" cy="270164"/>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39" name="Прямоугольник 38">
            <a:extLst>
              <a:ext uri="{FF2B5EF4-FFF2-40B4-BE49-F238E27FC236}">
                <a16:creationId xmlns:a16="http://schemas.microsoft.com/office/drawing/2014/main" id="{314FB1D8-2502-33C4-41F3-F7D43AEB4C7D}"/>
              </a:ext>
            </a:extLst>
          </p:cNvPr>
          <p:cNvSpPr/>
          <p:nvPr/>
        </p:nvSpPr>
        <p:spPr>
          <a:xfrm>
            <a:off x="6556662" y="7227500"/>
            <a:ext cx="1517073" cy="39682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Tree>
    <p:extLst>
      <p:ext uri="{BB962C8B-B14F-4D97-AF65-F5344CB8AC3E}">
        <p14:creationId xmlns:p14="http://schemas.microsoft.com/office/powerpoint/2010/main" val="205559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E0260733-3278-8CC4-1A7F-E4C0247B59D5}"/>
              </a:ext>
            </a:extLst>
          </p:cNvPr>
          <p:cNvPicPr>
            <a:picLocks noChangeAspect="1"/>
          </p:cNvPicPr>
          <p:nvPr/>
        </p:nvPicPr>
        <p:blipFill>
          <a:blip r:embed="rId2"/>
          <a:stretch>
            <a:fillRect/>
          </a:stretch>
        </p:blipFill>
        <p:spPr>
          <a:xfrm>
            <a:off x="772160" y="810564"/>
            <a:ext cx="13086079" cy="6608471"/>
          </a:xfrm>
          <a:prstGeom prst="rect">
            <a:avLst/>
          </a:prstGeom>
        </p:spPr>
      </p:pic>
      <p:sp>
        <p:nvSpPr>
          <p:cNvPr id="7" name="Прямоугольник 6">
            <a:extLst>
              <a:ext uri="{FF2B5EF4-FFF2-40B4-BE49-F238E27FC236}">
                <a16:creationId xmlns:a16="http://schemas.microsoft.com/office/drawing/2014/main" id="{A9ED5C6D-5C27-23C4-C4E2-FA2AC6586F66}"/>
              </a:ext>
            </a:extLst>
          </p:cNvPr>
          <p:cNvSpPr/>
          <p:nvPr/>
        </p:nvSpPr>
        <p:spPr>
          <a:xfrm>
            <a:off x="11274136" y="1433945"/>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10" name="Прямоугольник 9">
            <a:extLst>
              <a:ext uri="{FF2B5EF4-FFF2-40B4-BE49-F238E27FC236}">
                <a16:creationId xmlns:a16="http://schemas.microsoft.com/office/drawing/2014/main" id="{EFF0D679-9EC6-3BDE-1E2E-D4180195A6F9}"/>
              </a:ext>
            </a:extLst>
          </p:cNvPr>
          <p:cNvSpPr/>
          <p:nvPr/>
        </p:nvSpPr>
        <p:spPr>
          <a:xfrm>
            <a:off x="1080655" y="1586344"/>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2877617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3E2B8DDA-0FC5-188D-01E6-282F2E066CF8}"/>
              </a:ext>
            </a:extLst>
          </p:cNvPr>
          <p:cNvPicPr>
            <a:picLocks noChangeAspect="1"/>
          </p:cNvPicPr>
          <p:nvPr/>
        </p:nvPicPr>
        <p:blipFill>
          <a:blip r:embed="rId2"/>
          <a:stretch>
            <a:fillRect/>
          </a:stretch>
        </p:blipFill>
        <p:spPr>
          <a:xfrm>
            <a:off x="1169968" y="1394813"/>
            <a:ext cx="10187296" cy="4881639"/>
          </a:xfrm>
          <a:prstGeom prst="rect">
            <a:avLst/>
          </a:prstGeom>
        </p:spPr>
      </p:pic>
      <p:sp>
        <p:nvSpPr>
          <p:cNvPr id="10" name="Прямоугольник 9">
            <a:extLst>
              <a:ext uri="{FF2B5EF4-FFF2-40B4-BE49-F238E27FC236}">
                <a16:creationId xmlns:a16="http://schemas.microsoft.com/office/drawing/2014/main" id="{134C0A52-E4D3-D740-7077-B6873AD024A5}"/>
              </a:ext>
            </a:extLst>
          </p:cNvPr>
          <p:cNvSpPr/>
          <p:nvPr/>
        </p:nvSpPr>
        <p:spPr>
          <a:xfrm>
            <a:off x="8790709" y="1922318"/>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11" name="Прямоугольник 10">
            <a:extLst>
              <a:ext uri="{FF2B5EF4-FFF2-40B4-BE49-F238E27FC236}">
                <a16:creationId xmlns:a16="http://schemas.microsoft.com/office/drawing/2014/main" id="{BA5D2EC2-4E34-DD41-4449-CA57C59DB4DB}"/>
              </a:ext>
            </a:extLst>
          </p:cNvPr>
          <p:cNvSpPr/>
          <p:nvPr/>
        </p:nvSpPr>
        <p:spPr>
          <a:xfrm>
            <a:off x="1566925" y="1953148"/>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12" name="Прямоугольник 11">
            <a:extLst>
              <a:ext uri="{FF2B5EF4-FFF2-40B4-BE49-F238E27FC236}">
                <a16:creationId xmlns:a16="http://schemas.microsoft.com/office/drawing/2014/main" id="{E6CFF25F-71AD-DA6F-19CC-05DF25F9673C}"/>
              </a:ext>
            </a:extLst>
          </p:cNvPr>
          <p:cNvSpPr/>
          <p:nvPr/>
        </p:nvSpPr>
        <p:spPr>
          <a:xfrm>
            <a:off x="12354791" y="7637317"/>
            <a:ext cx="2275609" cy="488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2664332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Изображение выглядит как текст, снимок экрана, программное обеспечение, Шрифт&#10;&#10;Автоматически созданное описание">
            <a:extLst>
              <a:ext uri="{FF2B5EF4-FFF2-40B4-BE49-F238E27FC236}">
                <a16:creationId xmlns:a16="http://schemas.microsoft.com/office/drawing/2014/main" id="{3DDBECFE-F1AE-419D-AEA9-6B7AB87A1F01}"/>
              </a:ext>
            </a:extLst>
          </p:cNvPr>
          <p:cNvPicPr>
            <a:picLocks noChangeAspect="1"/>
          </p:cNvPicPr>
          <p:nvPr/>
        </p:nvPicPr>
        <p:blipFill>
          <a:blip r:embed="rId2"/>
          <a:stretch>
            <a:fillRect/>
          </a:stretch>
        </p:blipFill>
        <p:spPr>
          <a:xfrm>
            <a:off x="2250594" y="772160"/>
            <a:ext cx="10129211" cy="6685279"/>
          </a:xfrm>
          <a:prstGeom prst="rect">
            <a:avLst/>
          </a:prstGeom>
        </p:spPr>
      </p:pic>
      <p:sp>
        <p:nvSpPr>
          <p:cNvPr id="6" name="Прямоугольник 5">
            <a:extLst>
              <a:ext uri="{FF2B5EF4-FFF2-40B4-BE49-F238E27FC236}">
                <a16:creationId xmlns:a16="http://schemas.microsoft.com/office/drawing/2014/main" id="{E9AFF4F3-92AE-C2AC-A8CA-136DBD9A6A52}"/>
              </a:ext>
            </a:extLst>
          </p:cNvPr>
          <p:cNvSpPr/>
          <p:nvPr/>
        </p:nvSpPr>
        <p:spPr>
          <a:xfrm>
            <a:off x="9580418" y="1433945"/>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7" name="Прямоугольник 6">
            <a:extLst>
              <a:ext uri="{FF2B5EF4-FFF2-40B4-BE49-F238E27FC236}">
                <a16:creationId xmlns:a16="http://schemas.microsoft.com/office/drawing/2014/main" id="{DEB7644F-CDC0-9BC2-A1D1-864F8127218C}"/>
              </a:ext>
            </a:extLst>
          </p:cNvPr>
          <p:cNvSpPr/>
          <p:nvPr/>
        </p:nvSpPr>
        <p:spPr>
          <a:xfrm>
            <a:off x="2649682" y="1340427"/>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778167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FF1101C8-6444-8D2D-0189-128C99AA646E}"/>
              </a:ext>
            </a:extLst>
          </p:cNvPr>
          <p:cNvPicPr>
            <a:picLocks noChangeAspect="1"/>
          </p:cNvPicPr>
          <p:nvPr/>
        </p:nvPicPr>
        <p:blipFill>
          <a:blip r:embed="rId2"/>
          <a:stretch>
            <a:fillRect/>
          </a:stretch>
        </p:blipFill>
        <p:spPr>
          <a:xfrm>
            <a:off x="772160" y="1415796"/>
            <a:ext cx="13086079" cy="5398006"/>
          </a:xfrm>
          <a:prstGeom prst="rect">
            <a:avLst/>
          </a:prstGeom>
        </p:spPr>
      </p:pic>
      <p:sp>
        <p:nvSpPr>
          <p:cNvPr id="4" name="Прямоугольник 3">
            <a:extLst>
              <a:ext uri="{FF2B5EF4-FFF2-40B4-BE49-F238E27FC236}">
                <a16:creationId xmlns:a16="http://schemas.microsoft.com/office/drawing/2014/main" id="{98935A28-2E05-5DCA-20D9-81FD20FAC72D}"/>
              </a:ext>
            </a:extLst>
          </p:cNvPr>
          <p:cNvSpPr/>
          <p:nvPr/>
        </p:nvSpPr>
        <p:spPr>
          <a:xfrm>
            <a:off x="1215737" y="2223655"/>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5" name="Прямоугольник 4">
            <a:extLst>
              <a:ext uri="{FF2B5EF4-FFF2-40B4-BE49-F238E27FC236}">
                <a16:creationId xmlns:a16="http://schemas.microsoft.com/office/drawing/2014/main" id="{4EA99E58-FAA8-DDA2-EB3B-DD16AEAF6C67}"/>
              </a:ext>
            </a:extLst>
          </p:cNvPr>
          <p:cNvSpPr/>
          <p:nvPr/>
        </p:nvSpPr>
        <p:spPr>
          <a:xfrm>
            <a:off x="11222182" y="2223655"/>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3597519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FB324231-F09E-D231-5DED-7075FE8240B9}"/>
              </a:ext>
            </a:extLst>
          </p:cNvPr>
          <p:cNvPicPr>
            <a:picLocks noChangeAspect="1"/>
          </p:cNvPicPr>
          <p:nvPr/>
        </p:nvPicPr>
        <p:blipFill>
          <a:blip r:embed="rId2"/>
          <a:stretch>
            <a:fillRect/>
          </a:stretch>
        </p:blipFill>
        <p:spPr>
          <a:xfrm>
            <a:off x="2250594" y="772160"/>
            <a:ext cx="10129211" cy="6685279"/>
          </a:xfrm>
          <a:prstGeom prst="rect">
            <a:avLst/>
          </a:prstGeom>
        </p:spPr>
      </p:pic>
      <p:sp>
        <p:nvSpPr>
          <p:cNvPr id="4" name="Прямоугольник 3">
            <a:extLst>
              <a:ext uri="{FF2B5EF4-FFF2-40B4-BE49-F238E27FC236}">
                <a16:creationId xmlns:a16="http://schemas.microsoft.com/office/drawing/2014/main" id="{856A9E43-49FE-E9CE-21F3-7FA22E83870E}"/>
              </a:ext>
            </a:extLst>
          </p:cNvPr>
          <p:cNvSpPr/>
          <p:nvPr/>
        </p:nvSpPr>
        <p:spPr>
          <a:xfrm>
            <a:off x="3054928" y="1735282"/>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5" name="Прямоугольник 4">
            <a:extLst>
              <a:ext uri="{FF2B5EF4-FFF2-40B4-BE49-F238E27FC236}">
                <a16:creationId xmlns:a16="http://schemas.microsoft.com/office/drawing/2014/main" id="{E95A8B49-B362-A6ED-6D89-F4E33D595F24}"/>
              </a:ext>
            </a:extLst>
          </p:cNvPr>
          <p:cNvSpPr/>
          <p:nvPr/>
        </p:nvSpPr>
        <p:spPr>
          <a:xfrm>
            <a:off x="9549246" y="1818410"/>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6" name="Прямоугольник 5">
            <a:extLst>
              <a:ext uri="{FF2B5EF4-FFF2-40B4-BE49-F238E27FC236}">
                <a16:creationId xmlns:a16="http://schemas.microsoft.com/office/drawing/2014/main" id="{777C73F6-D246-B8B6-D101-30324A9034BE}"/>
              </a:ext>
            </a:extLst>
          </p:cNvPr>
          <p:cNvSpPr/>
          <p:nvPr/>
        </p:nvSpPr>
        <p:spPr>
          <a:xfrm>
            <a:off x="3054928" y="4352173"/>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7" name="Прямоугольник 6">
            <a:extLst>
              <a:ext uri="{FF2B5EF4-FFF2-40B4-BE49-F238E27FC236}">
                <a16:creationId xmlns:a16="http://schemas.microsoft.com/office/drawing/2014/main" id="{CAC24D40-6048-AEE1-8614-42720D0E079E}"/>
              </a:ext>
            </a:extLst>
          </p:cNvPr>
          <p:cNvSpPr/>
          <p:nvPr/>
        </p:nvSpPr>
        <p:spPr>
          <a:xfrm>
            <a:off x="9549245" y="4249882"/>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9" name="Прямоугольник 8">
            <a:extLst>
              <a:ext uri="{FF2B5EF4-FFF2-40B4-BE49-F238E27FC236}">
                <a16:creationId xmlns:a16="http://schemas.microsoft.com/office/drawing/2014/main" id="{88B21DB4-EBF9-37F6-49D5-100FEA3D94DD}"/>
              </a:ext>
            </a:extLst>
          </p:cNvPr>
          <p:cNvSpPr/>
          <p:nvPr/>
        </p:nvSpPr>
        <p:spPr>
          <a:xfrm>
            <a:off x="2909455" y="6822923"/>
            <a:ext cx="90193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11" name="Прямоугольник 10">
            <a:extLst>
              <a:ext uri="{FF2B5EF4-FFF2-40B4-BE49-F238E27FC236}">
                <a16:creationId xmlns:a16="http://schemas.microsoft.com/office/drawing/2014/main" id="{2EE57D21-B1FA-D9DD-3408-62114743E61C}"/>
              </a:ext>
            </a:extLst>
          </p:cNvPr>
          <p:cNvSpPr/>
          <p:nvPr/>
        </p:nvSpPr>
        <p:spPr>
          <a:xfrm>
            <a:off x="5777346" y="7311297"/>
            <a:ext cx="2275609" cy="3422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10503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381C308B-EFAC-3675-9674-ADADA2A1E7FD}"/>
              </a:ext>
            </a:extLst>
          </p:cNvPr>
          <p:cNvPicPr>
            <a:picLocks noChangeAspect="1"/>
          </p:cNvPicPr>
          <p:nvPr/>
        </p:nvPicPr>
        <p:blipFill>
          <a:blip r:embed="rId2"/>
          <a:stretch>
            <a:fillRect/>
          </a:stretch>
        </p:blipFill>
        <p:spPr>
          <a:xfrm>
            <a:off x="2607257" y="576072"/>
            <a:ext cx="9415884" cy="5668324"/>
          </a:xfrm>
          <a:prstGeom prst="rect">
            <a:avLst/>
          </a:prstGeom>
        </p:spPr>
      </p:pic>
      <p:pic>
        <p:nvPicPr>
          <p:cNvPr id="5" name="Рисунок 4">
            <a:extLst>
              <a:ext uri="{FF2B5EF4-FFF2-40B4-BE49-F238E27FC236}">
                <a16:creationId xmlns:a16="http://schemas.microsoft.com/office/drawing/2014/main" id="{AB2EEE40-70C7-1880-D6AE-1FA401DAA6F6}"/>
              </a:ext>
            </a:extLst>
          </p:cNvPr>
          <p:cNvPicPr>
            <a:picLocks noChangeAspect="1"/>
          </p:cNvPicPr>
          <p:nvPr/>
        </p:nvPicPr>
        <p:blipFill>
          <a:blip r:embed="rId3"/>
          <a:srcRect b="24879"/>
          <a:stretch/>
        </p:blipFill>
        <p:spPr>
          <a:xfrm>
            <a:off x="2679994" y="6244396"/>
            <a:ext cx="8352381" cy="1252021"/>
          </a:xfrm>
          <a:prstGeom prst="rect">
            <a:avLst/>
          </a:prstGeom>
        </p:spPr>
      </p:pic>
      <p:sp>
        <p:nvSpPr>
          <p:cNvPr id="6" name="Прямоугольник 5">
            <a:extLst>
              <a:ext uri="{FF2B5EF4-FFF2-40B4-BE49-F238E27FC236}">
                <a16:creationId xmlns:a16="http://schemas.microsoft.com/office/drawing/2014/main" id="{C049B337-3585-E155-E89F-C9CD9934AFEC}"/>
              </a:ext>
            </a:extLst>
          </p:cNvPr>
          <p:cNvSpPr/>
          <p:nvPr/>
        </p:nvSpPr>
        <p:spPr>
          <a:xfrm>
            <a:off x="2753592" y="1101436"/>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7" name="Прямоугольник 6">
            <a:extLst>
              <a:ext uri="{FF2B5EF4-FFF2-40B4-BE49-F238E27FC236}">
                <a16:creationId xmlns:a16="http://schemas.microsoft.com/office/drawing/2014/main" id="{AF822BF8-50FD-B6BB-9710-D25218CE0319}"/>
              </a:ext>
            </a:extLst>
          </p:cNvPr>
          <p:cNvSpPr/>
          <p:nvPr/>
        </p:nvSpPr>
        <p:spPr>
          <a:xfrm>
            <a:off x="9393383" y="1101435"/>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9" name="Прямоугольник 8">
            <a:extLst>
              <a:ext uri="{FF2B5EF4-FFF2-40B4-BE49-F238E27FC236}">
                <a16:creationId xmlns:a16="http://schemas.microsoft.com/office/drawing/2014/main" id="{A205C3A1-4B92-12E5-0494-E5B4702A536F}"/>
              </a:ext>
            </a:extLst>
          </p:cNvPr>
          <p:cNvSpPr/>
          <p:nvPr/>
        </p:nvSpPr>
        <p:spPr>
          <a:xfrm>
            <a:off x="2679994" y="5924605"/>
            <a:ext cx="9092906" cy="162680"/>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7289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FFC1F6E2-4119-A7F3-ED7B-F9B7E7FC150C}"/>
              </a:ext>
            </a:extLst>
          </p:cNvPr>
          <p:cNvPicPr>
            <a:picLocks noChangeAspect="1"/>
          </p:cNvPicPr>
          <p:nvPr/>
        </p:nvPicPr>
        <p:blipFill>
          <a:blip r:embed="rId2"/>
          <a:stretch>
            <a:fillRect/>
          </a:stretch>
        </p:blipFill>
        <p:spPr>
          <a:xfrm>
            <a:off x="2704663" y="772160"/>
            <a:ext cx="9221073" cy="6685279"/>
          </a:xfrm>
          <a:prstGeom prst="rect">
            <a:avLst/>
          </a:prstGeom>
        </p:spPr>
      </p:pic>
      <p:sp>
        <p:nvSpPr>
          <p:cNvPr id="4" name="Прямоугольник 3">
            <a:extLst>
              <a:ext uri="{FF2B5EF4-FFF2-40B4-BE49-F238E27FC236}">
                <a16:creationId xmlns:a16="http://schemas.microsoft.com/office/drawing/2014/main" id="{DCB5DA3A-D4D4-86F1-F3DF-08A681789F86}"/>
              </a:ext>
            </a:extLst>
          </p:cNvPr>
          <p:cNvSpPr/>
          <p:nvPr/>
        </p:nvSpPr>
        <p:spPr>
          <a:xfrm>
            <a:off x="3075710" y="1345622"/>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7" name="Прямоугольник 6">
            <a:extLst>
              <a:ext uri="{FF2B5EF4-FFF2-40B4-BE49-F238E27FC236}">
                <a16:creationId xmlns:a16="http://schemas.microsoft.com/office/drawing/2014/main" id="{DDAA3225-44DD-22B3-3842-DD5BBEF196B7}"/>
              </a:ext>
            </a:extLst>
          </p:cNvPr>
          <p:cNvSpPr/>
          <p:nvPr/>
        </p:nvSpPr>
        <p:spPr>
          <a:xfrm>
            <a:off x="9362210" y="1278080"/>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9" name="Прямоугольник 8">
            <a:extLst>
              <a:ext uri="{FF2B5EF4-FFF2-40B4-BE49-F238E27FC236}">
                <a16:creationId xmlns:a16="http://schemas.microsoft.com/office/drawing/2014/main" id="{EA90E5FE-FC5A-E7F1-4064-C992B24CF600}"/>
              </a:ext>
            </a:extLst>
          </p:cNvPr>
          <p:cNvSpPr/>
          <p:nvPr/>
        </p:nvSpPr>
        <p:spPr>
          <a:xfrm>
            <a:off x="2930237" y="5756565"/>
            <a:ext cx="8707582" cy="249382"/>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13" name="Прямоугольник 12">
            <a:extLst>
              <a:ext uri="{FF2B5EF4-FFF2-40B4-BE49-F238E27FC236}">
                <a16:creationId xmlns:a16="http://schemas.microsoft.com/office/drawing/2014/main" id="{7C57D814-5337-E62E-F690-A31CDCB436E5}"/>
              </a:ext>
            </a:extLst>
          </p:cNvPr>
          <p:cNvSpPr/>
          <p:nvPr/>
        </p:nvSpPr>
        <p:spPr>
          <a:xfrm>
            <a:off x="6177394" y="6969066"/>
            <a:ext cx="2275609" cy="488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246279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030" name="Picture 6" descr="Picture background">
            <a:extLst>
              <a:ext uri="{FF2B5EF4-FFF2-40B4-BE49-F238E27FC236}">
                <a16:creationId xmlns:a16="http://schemas.microsoft.com/office/drawing/2014/main" id="{049B9FEA-4B22-24C8-FD6B-CFC2E65AE451}"/>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 y="0"/>
            <a:ext cx="14630401" cy="83231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39FC06-3B44-1E2B-990D-DA786EFFC610}"/>
              </a:ext>
            </a:extLst>
          </p:cNvPr>
          <p:cNvSpPr txBox="1"/>
          <p:nvPr/>
        </p:nvSpPr>
        <p:spPr>
          <a:xfrm>
            <a:off x="644235" y="703611"/>
            <a:ext cx="13612091" cy="7925246"/>
          </a:xfrm>
          <a:prstGeom prst="rect">
            <a:avLst/>
          </a:prstGeom>
          <a:noFill/>
        </p:spPr>
        <p:txBody>
          <a:bodyPr wrap="square">
            <a:spAutoFit/>
          </a:bodyPr>
          <a:lstStyle/>
          <a:p>
            <a:pPr algn="l">
              <a:spcAft>
                <a:spcPts val="1875"/>
              </a:spcAft>
            </a:pPr>
            <a:r>
              <a:rPr lang="en-US" sz="2800" b="1" i="0" dirty="0">
                <a:solidFill>
                  <a:schemeClr val="bg1">
                    <a:lumMod val="95000"/>
                  </a:schemeClr>
                </a:solidFill>
                <a:effectLst/>
                <a:latin typeface="Franklin Gothic Demi" panose="020B0703020102020204" pitchFamily="34" charset="0"/>
              </a:rPr>
              <a:t>License plate Recognition (LPR) is the capacity to capture photographic video or images from license plates and transform the optical data into digital i</a:t>
            </a:r>
            <a:r>
              <a:rPr lang="en-US" sz="3200" b="1" i="0" dirty="0">
                <a:solidFill>
                  <a:schemeClr val="bg1">
                    <a:lumMod val="95000"/>
                  </a:schemeClr>
                </a:solidFill>
                <a:effectLst/>
                <a:latin typeface="Franklin Gothic Demi" panose="020B0703020102020204" pitchFamily="34" charset="0"/>
              </a:rPr>
              <a:t>n</a:t>
            </a:r>
            <a:r>
              <a:rPr lang="en-US" sz="2800" b="1" i="0" dirty="0">
                <a:solidFill>
                  <a:schemeClr val="bg1">
                    <a:lumMod val="95000"/>
                  </a:schemeClr>
                </a:solidFill>
                <a:effectLst/>
                <a:latin typeface="Franklin Gothic Demi" panose="020B0703020102020204" pitchFamily="34" charset="0"/>
              </a:rPr>
              <a:t>formation in real-time. </a:t>
            </a:r>
          </a:p>
          <a:p>
            <a:pPr algn="l">
              <a:spcAft>
                <a:spcPts val="1875"/>
              </a:spcAft>
            </a:pPr>
            <a:r>
              <a:rPr lang="en-US" sz="2800" b="1" i="0" dirty="0">
                <a:solidFill>
                  <a:schemeClr val="bg1">
                    <a:lumMod val="95000"/>
                  </a:schemeClr>
                </a:solidFill>
                <a:effectLst/>
                <a:latin typeface="Franklin Gothic Demi" panose="020B0703020102020204" pitchFamily="34" charset="0"/>
              </a:rPr>
              <a:t>Also known as </a:t>
            </a:r>
            <a:r>
              <a:rPr lang="en-US" sz="2800" b="1" dirty="0">
                <a:solidFill>
                  <a:schemeClr val="bg1">
                    <a:lumMod val="95000"/>
                  </a:schemeClr>
                </a:solidFill>
                <a:latin typeface="Franklin Gothic Demi" panose="020B0703020102020204" pitchFamily="34" charset="0"/>
              </a:rPr>
              <a:t>Automatic Number Plate Recognition (ANPR), </a:t>
            </a:r>
            <a:r>
              <a:rPr lang="en-US" sz="2800" b="1" i="0" dirty="0">
                <a:solidFill>
                  <a:schemeClr val="bg1">
                    <a:lumMod val="95000"/>
                  </a:schemeClr>
                </a:solidFill>
                <a:effectLst/>
                <a:latin typeface="Franklin Gothic Demi" panose="020B0703020102020204" pitchFamily="34" charset="0"/>
              </a:rPr>
              <a:t>LPR is a widely used technology for vehicle management operations such as Ticketless Parking (off-street and on-street), Tolling, ITS, stolen vehicles detection, smart billing and many other applications in Europe and becoming a trend in the Americas.</a:t>
            </a:r>
          </a:p>
          <a:p>
            <a:pPr algn="l">
              <a:spcAft>
                <a:spcPts val="1875"/>
              </a:spcAft>
            </a:pPr>
            <a:r>
              <a:rPr lang="en-US" sz="2800" b="1" i="0" dirty="0">
                <a:solidFill>
                  <a:schemeClr val="bg1">
                    <a:lumMod val="95000"/>
                  </a:schemeClr>
                </a:solidFill>
                <a:effectLst/>
                <a:latin typeface="Franklin Gothic Demi" panose="020B0703020102020204" pitchFamily="34" charset="0"/>
              </a:rPr>
              <a:t>By bringing the license plate digital information (among other data such as vehicle's direction and speed) to the mix, License Plate Recognition allows operators to immediately gather and associate more data about every vehicle passing a control point:</a:t>
            </a:r>
          </a:p>
          <a:p>
            <a:pPr algn="l">
              <a:spcAft>
                <a:spcPts val="1125"/>
              </a:spcAft>
              <a:buFont typeface="Arial" panose="020B0604020202020204" pitchFamily="34" charset="0"/>
              <a:buChar char="•"/>
            </a:pPr>
            <a:r>
              <a:rPr lang="en-US" sz="2800" b="1" i="0" dirty="0">
                <a:solidFill>
                  <a:schemeClr val="bg1">
                    <a:lumMod val="95000"/>
                  </a:schemeClr>
                </a:solidFill>
                <a:effectLst/>
                <a:latin typeface="Franklin Gothic Demi" panose="020B0703020102020204" pitchFamily="34" charset="0"/>
              </a:rPr>
              <a:t>The action itself: time, place, direction and speed of the vehicle</a:t>
            </a:r>
          </a:p>
          <a:p>
            <a:pPr algn="l">
              <a:spcAft>
                <a:spcPts val="1125"/>
              </a:spcAft>
              <a:buFont typeface="Arial" panose="020B0604020202020204" pitchFamily="34" charset="0"/>
              <a:buChar char="•"/>
            </a:pPr>
            <a:r>
              <a:rPr lang="en-US" sz="2800" b="1" i="0" dirty="0">
                <a:solidFill>
                  <a:schemeClr val="bg1">
                    <a:lumMod val="95000"/>
                  </a:schemeClr>
                </a:solidFill>
                <a:effectLst/>
                <a:latin typeface="Franklin Gothic Demi" panose="020B0703020102020204" pitchFamily="34" charset="0"/>
              </a:rPr>
              <a:t>The vehicle: origin, Restrictions or security alerts</a:t>
            </a:r>
          </a:p>
          <a:p>
            <a:pPr algn="l">
              <a:spcAft>
                <a:spcPts val="2250"/>
              </a:spcAft>
              <a:buFont typeface="Arial" panose="020B0604020202020204" pitchFamily="34" charset="0"/>
              <a:buChar char="•"/>
            </a:pPr>
            <a:r>
              <a:rPr lang="en-US" sz="2800" b="1" i="0" dirty="0">
                <a:solidFill>
                  <a:schemeClr val="bg1">
                    <a:lumMod val="95000"/>
                  </a:schemeClr>
                </a:solidFill>
                <a:effectLst/>
                <a:latin typeface="Franklin Gothic Demi" panose="020B0703020102020204" pitchFamily="34" charset="0"/>
              </a:rPr>
              <a:t>The driver: License number, personal public or contact information about the driver</a:t>
            </a:r>
          </a:p>
          <a:p>
            <a:pPr algn="l">
              <a:spcAft>
                <a:spcPts val="1875"/>
              </a:spcAft>
            </a:pPr>
            <a:endParaRPr lang="en-US" sz="2800" b="1" i="0" dirty="0">
              <a:solidFill>
                <a:schemeClr val="bg1">
                  <a:lumMod val="95000"/>
                </a:schemeClr>
              </a:solidFill>
              <a:effectLst/>
              <a:latin typeface="Franklin Gothic Demi" panose="020B07030201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Изображение выглядит как текст, снимок экрана, Шрифт, программное обеспечение&#10;&#10;Автоматически созданное описание">
            <a:extLst>
              <a:ext uri="{FF2B5EF4-FFF2-40B4-BE49-F238E27FC236}">
                <a16:creationId xmlns:a16="http://schemas.microsoft.com/office/drawing/2014/main" id="{21399EEF-7055-F443-933F-DB6247B8499C}"/>
              </a:ext>
            </a:extLst>
          </p:cNvPr>
          <p:cNvPicPr>
            <a:picLocks noChangeAspect="1"/>
          </p:cNvPicPr>
          <p:nvPr/>
        </p:nvPicPr>
        <p:blipFill>
          <a:blip r:embed="rId2"/>
          <a:stretch>
            <a:fillRect/>
          </a:stretch>
        </p:blipFill>
        <p:spPr>
          <a:xfrm>
            <a:off x="772160" y="1006855"/>
            <a:ext cx="13086079" cy="6215888"/>
          </a:xfrm>
          <a:prstGeom prst="rect">
            <a:avLst/>
          </a:prstGeom>
        </p:spPr>
      </p:pic>
      <p:sp>
        <p:nvSpPr>
          <p:cNvPr id="4" name="Прямоугольник 3">
            <a:extLst>
              <a:ext uri="{FF2B5EF4-FFF2-40B4-BE49-F238E27FC236}">
                <a16:creationId xmlns:a16="http://schemas.microsoft.com/office/drawing/2014/main" id="{8C56F555-81A8-2DC0-2458-5299C884852C}"/>
              </a:ext>
            </a:extLst>
          </p:cNvPr>
          <p:cNvSpPr/>
          <p:nvPr/>
        </p:nvSpPr>
        <p:spPr>
          <a:xfrm>
            <a:off x="1548247" y="1833995"/>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5" name="Прямоугольник 4">
            <a:extLst>
              <a:ext uri="{FF2B5EF4-FFF2-40B4-BE49-F238E27FC236}">
                <a16:creationId xmlns:a16="http://schemas.microsoft.com/office/drawing/2014/main" id="{41898BAE-04A9-6CDD-43B0-87718B9976AC}"/>
              </a:ext>
            </a:extLst>
          </p:cNvPr>
          <p:cNvSpPr/>
          <p:nvPr/>
        </p:nvSpPr>
        <p:spPr>
          <a:xfrm>
            <a:off x="11316860" y="1833995"/>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656952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a:extLst>
              <a:ext uri="{FF2B5EF4-FFF2-40B4-BE49-F238E27FC236}">
                <a16:creationId xmlns:a16="http://schemas.microsoft.com/office/drawing/2014/main" id="{14AE2A98-7F7E-92F9-15E7-18610A8AFB64}"/>
              </a:ext>
            </a:extLst>
          </p:cNvPr>
          <p:cNvPicPr>
            <a:picLocks noChangeAspect="1"/>
          </p:cNvPicPr>
          <p:nvPr/>
        </p:nvPicPr>
        <p:blipFill>
          <a:blip r:embed="rId2"/>
          <a:stretch>
            <a:fillRect/>
          </a:stretch>
        </p:blipFill>
        <p:spPr>
          <a:xfrm>
            <a:off x="1265173" y="772160"/>
            <a:ext cx="12100052" cy="6685279"/>
          </a:xfrm>
          <a:prstGeom prst="rect">
            <a:avLst/>
          </a:prstGeom>
        </p:spPr>
      </p:pic>
      <p:sp>
        <p:nvSpPr>
          <p:cNvPr id="4" name="Прямоугольник 3">
            <a:extLst>
              <a:ext uri="{FF2B5EF4-FFF2-40B4-BE49-F238E27FC236}">
                <a16:creationId xmlns:a16="http://schemas.microsoft.com/office/drawing/2014/main" id="{B0BA5FBF-2BEB-6BC1-4D3D-8B78FA0C03F2}"/>
              </a:ext>
            </a:extLst>
          </p:cNvPr>
          <p:cNvSpPr/>
          <p:nvPr/>
        </p:nvSpPr>
        <p:spPr>
          <a:xfrm>
            <a:off x="1926199" y="4114799"/>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5" name="Прямоугольник 4">
            <a:extLst>
              <a:ext uri="{FF2B5EF4-FFF2-40B4-BE49-F238E27FC236}">
                <a16:creationId xmlns:a16="http://schemas.microsoft.com/office/drawing/2014/main" id="{E8585A09-3BDF-84DA-590F-A5102608BBA6}"/>
              </a:ext>
            </a:extLst>
          </p:cNvPr>
          <p:cNvSpPr/>
          <p:nvPr/>
        </p:nvSpPr>
        <p:spPr>
          <a:xfrm>
            <a:off x="10619095" y="4114799"/>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6" name="Прямоугольник 5">
            <a:extLst>
              <a:ext uri="{FF2B5EF4-FFF2-40B4-BE49-F238E27FC236}">
                <a16:creationId xmlns:a16="http://schemas.microsoft.com/office/drawing/2014/main" id="{EAEEFF19-256F-397A-8C4A-A474332992D1}"/>
              </a:ext>
            </a:extLst>
          </p:cNvPr>
          <p:cNvSpPr/>
          <p:nvPr/>
        </p:nvSpPr>
        <p:spPr>
          <a:xfrm>
            <a:off x="5961751" y="7165155"/>
            <a:ext cx="2275609" cy="4883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169799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85B2768F-9B2D-F77E-1AD0-84D2B76CE813}"/>
              </a:ext>
            </a:extLst>
          </p:cNvPr>
          <p:cNvPicPr>
            <a:picLocks noChangeAspect="1"/>
          </p:cNvPicPr>
          <p:nvPr/>
        </p:nvPicPr>
        <p:blipFill>
          <a:blip r:embed="rId2"/>
          <a:stretch>
            <a:fillRect/>
          </a:stretch>
        </p:blipFill>
        <p:spPr>
          <a:xfrm>
            <a:off x="2192380" y="772160"/>
            <a:ext cx="10245638" cy="6685279"/>
          </a:xfrm>
          <a:prstGeom prst="rect">
            <a:avLst/>
          </a:prstGeom>
        </p:spPr>
      </p:pic>
      <p:sp>
        <p:nvSpPr>
          <p:cNvPr id="4" name="Прямоугольник 3">
            <a:extLst>
              <a:ext uri="{FF2B5EF4-FFF2-40B4-BE49-F238E27FC236}">
                <a16:creationId xmlns:a16="http://schemas.microsoft.com/office/drawing/2014/main" id="{8B7ECE78-E4F7-E8B5-322A-14352ED1D415}"/>
              </a:ext>
            </a:extLst>
          </p:cNvPr>
          <p:cNvSpPr/>
          <p:nvPr/>
        </p:nvSpPr>
        <p:spPr>
          <a:xfrm>
            <a:off x="2611999" y="1309253"/>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5" name="Прямоугольник 4">
            <a:extLst>
              <a:ext uri="{FF2B5EF4-FFF2-40B4-BE49-F238E27FC236}">
                <a16:creationId xmlns:a16="http://schemas.microsoft.com/office/drawing/2014/main" id="{41D0F7DD-9151-2E72-4FFE-3F8D4AA428F6}"/>
              </a:ext>
            </a:extLst>
          </p:cNvPr>
          <p:cNvSpPr/>
          <p:nvPr/>
        </p:nvSpPr>
        <p:spPr>
          <a:xfrm>
            <a:off x="9742792" y="1309253"/>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6" name="Прямоугольник 5">
            <a:extLst>
              <a:ext uri="{FF2B5EF4-FFF2-40B4-BE49-F238E27FC236}">
                <a16:creationId xmlns:a16="http://schemas.microsoft.com/office/drawing/2014/main" id="{1664733A-3CCD-A0BC-21B0-0E971D43DF91}"/>
              </a:ext>
            </a:extLst>
          </p:cNvPr>
          <p:cNvSpPr/>
          <p:nvPr/>
        </p:nvSpPr>
        <p:spPr>
          <a:xfrm>
            <a:off x="2611999" y="4603172"/>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7" name="Прямоугольник 6">
            <a:extLst>
              <a:ext uri="{FF2B5EF4-FFF2-40B4-BE49-F238E27FC236}">
                <a16:creationId xmlns:a16="http://schemas.microsoft.com/office/drawing/2014/main" id="{EDF1AAE6-84E5-63FE-ADCD-E5F7F605D9AA}"/>
              </a:ext>
            </a:extLst>
          </p:cNvPr>
          <p:cNvSpPr/>
          <p:nvPr/>
        </p:nvSpPr>
        <p:spPr>
          <a:xfrm>
            <a:off x="9834588" y="4603172"/>
            <a:ext cx="2275609" cy="488373"/>
          </a:xfrm>
          <a:prstGeom prst="rect">
            <a:avLst/>
          </a:prstGeom>
          <a:solidFill>
            <a:srgbClr val="F9F9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9" name="Прямоугольник 8">
            <a:extLst>
              <a:ext uri="{FF2B5EF4-FFF2-40B4-BE49-F238E27FC236}">
                <a16:creationId xmlns:a16="http://schemas.microsoft.com/office/drawing/2014/main" id="{D8F9F116-4999-BEE0-A3BA-8FCF6BB304BA}"/>
              </a:ext>
            </a:extLst>
          </p:cNvPr>
          <p:cNvSpPr/>
          <p:nvPr/>
        </p:nvSpPr>
        <p:spPr>
          <a:xfrm>
            <a:off x="2778253" y="6920347"/>
            <a:ext cx="4672029" cy="6345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Tree>
    <p:extLst>
      <p:ext uri="{BB962C8B-B14F-4D97-AF65-F5344CB8AC3E}">
        <p14:creationId xmlns:p14="http://schemas.microsoft.com/office/powerpoint/2010/main" val="4247171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A16529-E3D8-A369-4C36-9844F2A4FB50}"/>
              </a:ext>
            </a:extLst>
          </p:cNvPr>
          <p:cNvSpPr txBox="1"/>
          <p:nvPr/>
        </p:nvSpPr>
        <p:spPr>
          <a:xfrm>
            <a:off x="2182090" y="1596012"/>
            <a:ext cx="11035146" cy="3970318"/>
          </a:xfrm>
          <a:prstGeom prst="rect">
            <a:avLst/>
          </a:prstGeom>
          <a:noFill/>
        </p:spPr>
        <p:txBody>
          <a:bodyPr wrap="square">
            <a:spAutoFit/>
          </a:bodyPr>
          <a:lstStyle/>
          <a:p>
            <a:pPr algn="just"/>
            <a:r>
              <a:rPr lang="en-US" sz="2800" b="1" dirty="0">
                <a:cs typeface="Aharoni" panose="02010803020104030203" pitchFamily="2" charset="-79"/>
              </a:rPr>
              <a:t>Summary</a:t>
            </a:r>
          </a:p>
          <a:p>
            <a:pPr algn="just"/>
            <a:endParaRPr lang="en-US" sz="2800" b="1" dirty="0">
              <a:cs typeface="Aharoni" panose="02010803020104030203" pitchFamily="2" charset="-79"/>
            </a:endParaRPr>
          </a:p>
          <a:p>
            <a:pPr algn="just"/>
            <a:r>
              <a:rPr lang="en-US" sz="2800" b="1" dirty="0">
                <a:cs typeface="Aharoni" panose="02010803020104030203" pitchFamily="2" charset="-79"/>
              </a:rPr>
              <a:t>The program recognizes car license plates in real time from a camera video stream. It uses OpenCV for video capture and sign detection, </a:t>
            </a:r>
            <a:r>
              <a:rPr lang="en-US" sz="2800" b="1" dirty="0" err="1">
                <a:cs typeface="Aharoni" panose="02010803020104030203" pitchFamily="2" charset="-79"/>
              </a:rPr>
              <a:t>EasyOCR</a:t>
            </a:r>
            <a:r>
              <a:rPr lang="en-US" sz="2800" b="1" dirty="0">
                <a:cs typeface="Aharoni" panose="02010803020104030203" pitchFamily="2" charset="-79"/>
              </a:rPr>
              <a:t> for text recognition, and saves the results in a SQL Server database.</a:t>
            </a:r>
          </a:p>
          <a:p>
            <a:pPr algn="just"/>
            <a:r>
              <a:rPr lang="en-US" sz="2800" b="1" dirty="0">
                <a:cs typeface="Aharoni" panose="02010803020104030203" pitchFamily="2" charset="-79"/>
              </a:rPr>
              <a:t>During the operation, the user can see the recognized numbers in a list and save them along with the image in the database. The intuitive graphical interface makes it easy to interact with the application.</a:t>
            </a:r>
            <a:endParaRPr lang="ru-RU" sz="2800" dirty="0">
              <a:cs typeface="Aharoni" panose="02010803020104030203" pitchFamily="2" charset="-79"/>
            </a:endParaRPr>
          </a:p>
        </p:txBody>
      </p:sp>
      <p:sp>
        <p:nvSpPr>
          <p:cNvPr id="7" name="Прямоугольник 6">
            <a:extLst>
              <a:ext uri="{FF2B5EF4-FFF2-40B4-BE49-F238E27FC236}">
                <a16:creationId xmlns:a16="http://schemas.microsoft.com/office/drawing/2014/main" id="{9DB48390-BDC6-C361-CCFD-3A84AC97C3B6}"/>
              </a:ext>
            </a:extLst>
          </p:cNvPr>
          <p:cNvSpPr/>
          <p:nvPr/>
        </p:nvSpPr>
        <p:spPr>
          <a:xfrm>
            <a:off x="12822382" y="7533409"/>
            <a:ext cx="1808018" cy="6961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Tree>
    <p:extLst>
      <p:ext uri="{BB962C8B-B14F-4D97-AF65-F5344CB8AC3E}">
        <p14:creationId xmlns:p14="http://schemas.microsoft.com/office/powerpoint/2010/main" val="58380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15B036-639A-D84D-7C85-FA601A3ECDF5}"/>
              </a:ext>
            </a:extLst>
          </p:cNvPr>
          <p:cNvSpPr>
            <a:spLocks noChangeArrowheads="1"/>
          </p:cNvSpPr>
          <p:nvPr/>
        </p:nvSpPr>
        <p:spPr bwMode="auto">
          <a:xfrm>
            <a:off x="455147" y="292198"/>
            <a:ext cx="13520626"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ru-KZ" sz="2000" b="1" dirty="0" err="1">
                <a:latin typeface="Aharoni" panose="02010803020104030203" pitchFamily="2" charset="-79"/>
                <a:cs typeface="Aharoni" panose="02010803020104030203" pitchFamily="2" charset="-79"/>
              </a:rPr>
              <a:t>Reflexion</a:t>
            </a:r>
            <a:endParaRPr lang="en-US" altLang="ru-KZ" sz="2000" b="1" dirty="0">
              <a:latin typeface="Aharoni" panose="02010803020104030203" pitchFamily="2" charset="-79"/>
              <a:cs typeface="Aharoni" panose="02010803020104030203" pitchFamily="2" charset="-79"/>
            </a:endParaRPr>
          </a:p>
          <a:p>
            <a:pPr marL="0" marR="0" lvl="0" indent="0" defTabSz="914400" rtl="0" eaLnBrk="0" fontAlgn="base" latinLnBrk="0" hangingPunct="0">
              <a:lnSpc>
                <a:spcPct val="100000"/>
              </a:lnSpc>
              <a:spcBef>
                <a:spcPct val="0"/>
              </a:spcBef>
              <a:spcAft>
                <a:spcPct val="0"/>
              </a:spcAft>
              <a:buClrTx/>
              <a:buSzTx/>
              <a:buFontTx/>
              <a:buNone/>
              <a:tabLst/>
            </a:pPr>
            <a:endParaRPr lang="en-US" altLang="ru-KZ" sz="2000" b="1" dirty="0">
              <a:latin typeface="Aharoni" panose="02010803020104030203" pitchFamily="2" charset="-79"/>
              <a:cs typeface="Aharoni" panose="02010803020104030203" pitchFamily="2" charset="-79"/>
            </a:endParaRP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1- Technology and Integration</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The technologies used to build the application are:</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OpenCV for video stream capture and license plate detection using </a:t>
            </a:r>
            <a:r>
              <a:rPr lang="en-US" altLang="ru-KZ" sz="2000" b="1" dirty="0" err="1">
                <a:latin typeface="Aharoni" panose="02010803020104030203" pitchFamily="2" charset="-79"/>
                <a:cs typeface="Aharoni" panose="02010803020104030203" pitchFamily="2" charset="-79"/>
              </a:rPr>
              <a:t>Haar</a:t>
            </a:r>
            <a:r>
              <a:rPr lang="en-US" altLang="ru-KZ" sz="2000" b="1" dirty="0">
                <a:latin typeface="Aharoni" panose="02010803020104030203" pitchFamily="2" charset="-79"/>
                <a:cs typeface="Aharoni" panose="02010803020104030203" pitchFamily="2" charset="-79"/>
              </a:rPr>
              <a:t> classifier. </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err="1">
                <a:latin typeface="Aharoni" panose="02010803020104030203" pitchFamily="2" charset="-79"/>
                <a:cs typeface="Aharoni" panose="02010803020104030203" pitchFamily="2" charset="-79"/>
              </a:rPr>
              <a:t>EasyOCR</a:t>
            </a:r>
            <a:r>
              <a:rPr lang="en-US" altLang="ru-KZ" sz="2000" b="1" dirty="0">
                <a:latin typeface="Aharoni" panose="02010803020104030203" pitchFamily="2" charset="-79"/>
                <a:cs typeface="Aharoni" panose="02010803020104030203" pitchFamily="2" charset="-79"/>
              </a:rPr>
              <a:t> for recognizing text from images. </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err="1">
                <a:latin typeface="Aharoni" panose="02010803020104030203" pitchFamily="2" charset="-79"/>
                <a:cs typeface="Aharoni" panose="02010803020104030203" pitchFamily="2" charset="-79"/>
              </a:rPr>
              <a:t>Tkinter</a:t>
            </a:r>
            <a:r>
              <a:rPr lang="en-US" altLang="ru-KZ" sz="2000" b="1" dirty="0">
                <a:latin typeface="Aharoni" panose="02010803020104030203" pitchFamily="2" charset="-79"/>
                <a:cs typeface="Aharoni" panose="02010803020104030203" pitchFamily="2" charset="-79"/>
              </a:rPr>
              <a:t> for creating a graphical interface. </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SQL Server and </a:t>
            </a:r>
            <a:r>
              <a:rPr lang="en-US" altLang="ru-KZ" sz="2000" b="1" dirty="0" err="1">
                <a:latin typeface="Aharoni" panose="02010803020104030203" pitchFamily="2" charset="-79"/>
                <a:cs typeface="Aharoni" panose="02010803020104030203" pitchFamily="2" charset="-79"/>
              </a:rPr>
              <a:t>PyODBC</a:t>
            </a:r>
            <a:r>
              <a:rPr lang="en-US" altLang="ru-KZ" sz="2000" b="1" dirty="0">
                <a:latin typeface="Aharoni" panose="02010803020104030203" pitchFamily="2" charset="-79"/>
                <a:cs typeface="Aharoni" panose="02010803020104030203" pitchFamily="2" charset="-79"/>
              </a:rPr>
              <a:t> for storing data in the database. </a:t>
            </a:r>
          </a:p>
          <a:p>
            <a:pPr marL="0" marR="0" lvl="0" indent="0" defTabSz="914400" rtl="0" eaLnBrk="0" fontAlgn="base" latinLnBrk="0" hangingPunct="0">
              <a:lnSpc>
                <a:spcPct val="100000"/>
              </a:lnSpc>
              <a:spcBef>
                <a:spcPct val="0"/>
              </a:spcBef>
              <a:spcAft>
                <a:spcPct val="0"/>
              </a:spcAft>
              <a:buClrTx/>
              <a:buSzTx/>
              <a:buFontTx/>
              <a:buNone/>
              <a:tabLst/>
            </a:pPr>
            <a:endParaRPr lang="en-US" altLang="ru-KZ" sz="2000" b="1" dirty="0">
              <a:latin typeface="Aharoni" panose="02010803020104030203" pitchFamily="2" charset="-79"/>
              <a:cs typeface="Aharoni" panose="02010803020104030203" pitchFamily="2" charset="-79"/>
            </a:endParaRP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2. Achievements</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Video Capture: Video stream from camera is updated and processed in real time. </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License plate recognition: License plates are recognized and added to the interface. </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Database: Recognized license plates and images are stored in a SQL Server database. </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Interface: Simple and straightforward operation. </a:t>
            </a:r>
          </a:p>
          <a:p>
            <a:pPr marL="0" marR="0" lvl="0" indent="0" defTabSz="914400" rtl="0" eaLnBrk="0" fontAlgn="base" latinLnBrk="0" hangingPunct="0">
              <a:lnSpc>
                <a:spcPct val="100000"/>
              </a:lnSpc>
              <a:spcBef>
                <a:spcPct val="0"/>
              </a:spcBef>
              <a:spcAft>
                <a:spcPct val="0"/>
              </a:spcAft>
              <a:buClrTx/>
              <a:buSzTx/>
              <a:buFontTx/>
              <a:buNone/>
              <a:tabLst/>
            </a:pPr>
            <a:endParaRPr lang="en-US" altLang="ru-KZ" sz="2000" b="1" dirty="0">
              <a:latin typeface="Aharoni" panose="02010803020104030203" pitchFamily="2" charset="-79"/>
              <a:cs typeface="Aharoni" panose="02010803020104030203" pitchFamily="2" charset="-79"/>
            </a:endParaRP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3. Improvements</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Recognition accuracy: You can improve accuracy using neural network methods (e.g. YOLO). </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Video Management: Optimize frame rate and video quality. </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Interface: Add new features and improve interface dynamism. </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Error handling: Need to add error handling to improve the robustness of the application. </a:t>
            </a:r>
          </a:p>
          <a:p>
            <a:pPr marL="0" marR="0" lvl="0" indent="0" defTabSz="914400" rtl="0" eaLnBrk="0" fontAlgn="base" latinLnBrk="0" hangingPunct="0">
              <a:lnSpc>
                <a:spcPct val="100000"/>
              </a:lnSpc>
              <a:spcBef>
                <a:spcPct val="0"/>
              </a:spcBef>
              <a:spcAft>
                <a:spcPct val="0"/>
              </a:spcAft>
              <a:buClrTx/>
              <a:buSzTx/>
              <a:buFontTx/>
              <a:buNone/>
              <a:tabLst/>
            </a:pPr>
            <a:endParaRPr lang="en-US" altLang="ru-KZ" sz="2000" b="1" dirty="0">
              <a:latin typeface="Aharoni" panose="02010803020104030203" pitchFamily="2" charset="-79"/>
              <a:cs typeface="Aharoni" panose="02010803020104030203" pitchFamily="2" charset="-79"/>
            </a:endParaRP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4. Conclusion</a:t>
            </a:r>
          </a:p>
          <a:p>
            <a:pPr marL="0" marR="0" lvl="0" indent="0" defTabSz="914400" rtl="0" eaLnBrk="0" fontAlgn="base" latinLnBrk="0" hangingPunct="0">
              <a:lnSpc>
                <a:spcPct val="100000"/>
              </a:lnSpc>
              <a:spcBef>
                <a:spcPct val="0"/>
              </a:spcBef>
              <a:spcAft>
                <a:spcPct val="0"/>
              </a:spcAft>
              <a:buClrTx/>
              <a:buSzTx/>
              <a:buFontTx/>
              <a:buNone/>
              <a:tabLst/>
            </a:pPr>
            <a:r>
              <a:rPr lang="en-US" altLang="ru-KZ" sz="2000" b="1" dirty="0">
                <a:latin typeface="Aharoni" panose="02010803020104030203" pitchFamily="2" charset="-79"/>
                <a:cs typeface="Aharoni" panose="02010803020104030203" pitchFamily="2" charset="-79"/>
              </a:rPr>
              <a:t>The project has demonstrated effective use of technology to create a license plate recognition application. There is room for improvement in accuracy and interface, but the application is already stable.</a:t>
            </a:r>
          </a:p>
        </p:txBody>
      </p:sp>
      <p:sp>
        <p:nvSpPr>
          <p:cNvPr id="3" name="Прямоугольник 2">
            <a:extLst>
              <a:ext uri="{FF2B5EF4-FFF2-40B4-BE49-F238E27FC236}">
                <a16:creationId xmlns:a16="http://schemas.microsoft.com/office/drawing/2014/main" id="{53664955-4E43-FF85-5053-83A867056DCF}"/>
              </a:ext>
            </a:extLst>
          </p:cNvPr>
          <p:cNvSpPr/>
          <p:nvPr/>
        </p:nvSpPr>
        <p:spPr>
          <a:xfrm>
            <a:off x="12822382" y="7668491"/>
            <a:ext cx="1808018" cy="5611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Tree>
    <p:extLst>
      <p:ext uri="{BB962C8B-B14F-4D97-AF65-F5344CB8AC3E}">
        <p14:creationId xmlns:p14="http://schemas.microsoft.com/office/powerpoint/2010/main" val="382320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054" name="Picture 6" descr="Picture background">
            <a:extLst>
              <a:ext uri="{FF2B5EF4-FFF2-40B4-BE49-F238E27FC236}">
                <a16:creationId xmlns:a16="http://schemas.microsoft.com/office/drawing/2014/main" id="{EDBFD9E7-3027-F005-3C01-D48F9BE4B076}"/>
              </a:ext>
            </a:extLst>
          </p:cNvPr>
          <p:cNvPicPr>
            <a:picLocks noChangeAspect="1" noChangeArrowheads="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1"/>
            <a:ext cx="14630400" cy="8312727"/>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2" descr="License plate detection">
            <a:extLst>
              <a:ext uri="{FF2B5EF4-FFF2-40B4-BE49-F238E27FC236}">
                <a16:creationId xmlns:a16="http://schemas.microsoft.com/office/drawing/2014/main" id="{B740DD9A-2CBA-48C1-356C-2CDCE674368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KZ"/>
          </a:p>
        </p:txBody>
      </p:sp>
      <p:sp>
        <p:nvSpPr>
          <p:cNvPr id="25" name="TextBox 24">
            <a:extLst>
              <a:ext uri="{FF2B5EF4-FFF2-40B4-BE49-F238E27FC236}">
                <a16:creationId xmlns:a16="http://schemas.microsoft.com/office/drawing/2014/main" id="{B52CE27E-5C35-3042-A84E-64295389A1C2}"/>
              </a:ext>
            </a:extLst>
          </p:cNvPr>
          <p:cNvSpPr txBox="1"/>
          <p:nvPr/>
        </p:nvSpPr>
        <p:spPr>
          <a:xfrm>
            <a:off x="1229590" y="894895"/>
            <a:ext cx="12476019" cy="1323439"/>
          </a:xfrm>
          <a:prstGeom prst="rect">
            <a:avLst/>
          </a:prstGeom>
          <a:noFill/>
        </p:spPr>
        <p:txBody>
          <a:bodyPr wrap="square" rtlCol="0">
            <a:spAutoFit/>
          </a:bodyPr>
          <a:lstStyle/>
          <a:p>
            <a:r>
              <a:rPr lang="en-US" sz="4000" b="1" i="0" dirty="0">
                <a:solidFill>
                  <a:schemeClr val="bg1">
                    <a:lumMod val="95000"/>
                  </a:schemeClr>
                </a:solidFill>
                <a:effectLst/>
                <a:latin typeface="Franklin Gothic Demi" panose="020B0703020102020204" pitchFamily="34" charset="0"/>
              </a:rPr>
              <a:t>Thanks to License plate Recognition, operators have developed pretty "futuristic" solutions:</a:t>
            </a:r>
            <a:endParaRPr lang="ru-KZ" sz="4000" b="1" dirty="0">
              <a:solidFill>
                <a:schemeClr val="bg1">
                  <a:lumMod val="95000"/>
                </a:schemeClr>
              </a:solidFill>
              <a:latin typeface="Franklin Gothic Demi" panose="020B0703020102020204" pitchFamily="34" charset="0"/>
            </a:endParaRPr>
          </a:p>
        </p:txBody>
      </p:sp>
      <p:graphicFrame>
        <p:nvGraphicFramePr>
          <p:cNvPr id="26" name="Таблица 25">
            <a:extLst>
              <a:ext uri="{FF2B5EF4-FFF2-40B4-BE49-F238E27FC236}">
                <a16:creationId xmlns:a16="http://schemas.microsoft.com/office/drawing/2014/main" id="{C3355E73-08E2-F4D5-502B-C92699E9E914}"/>
              </a:ext>
            </a:extLst>
          </p:cNvPr>
          <p:cNvGraphicFramePr>
            <a:graphicFrameLocks noGrp="1"/>
          </p:cNvGraphicFramePr>
          <p:nvPr>
            <p:extLst>
              <p:ext uri="{D42A27DB-BD31-4B8C-83A1-F6EECF244321}">
                <p14:modId xmlns:p14="http://schemas.microsoft.com/office/powerpoint/2010/main" val="3230858337"/>
              </p:ext>
            </p:extLst>
          </p:nvPr>
        </p:nvGraphicFramePr>
        <p:xfrm>
          <a:off x="1950027" y="2379518"/>
          <a:ext cx="9753600" cy="222504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1388945104"/>
                    </a:ext>
                  </a:extLst>
                </a:gridCol>
              </a:tblGrid>
              <a:tr h="1007917">
                <a:tc>
                  <a:txBody>
                    <a:bodyPr/>
                    <a:lstStyle/>
                    <a:p>
                      <a:r>
                        <a:rPr lang="en-US" sz="2800" b="1" i="0" kern="1200" cap="none" spc="50" dirty="0">
                          <a:ln w="0"/>
                          <a:solidFill>
                            <a:schemeClr val="bg2"/>
                          </a:solidFill>
                          <a:effectLst>
                            <a:innerShdw blurRad="63500" dist="50800" dir="13500000">
                              <a:srgbClr val="000000">
                                <a:alpha val="50000"/>
                              </a:srgbClr>
                            </a:innerShdw>
                          </a:effectLst>
                          <a:latin typeface="Franklin Gothic Demi" panose="020B0703020102020204" pitchFamily="34" charset="0"/>
                          <a:ea typeface="+mn-ea"/>
                          <a:cs typeface="+mn-cs"/>
                        </a:rPr>
                        <a:t>Imagine to be automatically billed at a tolling without slowing down, or parking in a mall without stopping at barriers to get in / out or at cashiers to pay; amazing? how about this: </a:t>
                      </a:r>
                      <a:r>
                        <a:rPr lang="en-US" sz="2800" b="1" i="1" kern="1200" cap="none" spc="50" dirty="0">
                          <a:ln w="0"/>
                          <a:solidFill>
                            <a:schemeClr val="bg2"/>
                          </a:solidFill>
                          <a:effectLst>
                            <a:innerShdw blurRad="63500" dist="50800" dir="13500000">
                              <a:srgbClr val="000000">
                                <a:alpha val="50000"/>
                              </a:srgbClr>
                            </a:innerShdw>
                          </a:effectLst>
                          <a:latin typeface="Franklin Gothic Demi" panose="020B0703020102020204" pitchFamily="34" charset="0"/>
                          <a:ea typeface="+mn-ea"/>
                          <a:cs typeface="+mn-cs"/>
                        </a:rPr>
                        <a:t>imagine a city that "knows" where every stolen or reported vehicle is, at any time</a:t>
                      </a:r>
                      <a:r>
                        <a:rPr lang="en-US" sz="2800" b="1" i="0" kern="1200" cap="none" spc="50" dirty="0">
                          <a:ln w="0"/>
                          <a:solidFill>
                            <a:schemeClr val="bg2"/>
                          </a:solidFill>
                          <a:effectLst>
                            <a:innerShdw blurRad="63500" dist="50800" dir="13500000">
                              <a:srgbClr val="000000">
                                <a:alpha val="50000"/>
                              </a:srgbClr>
                            </a:innerShdw>
                          </a:effectLst>
                          <a:latin typeface="Franklin Gothic Demi" panose="020B0703020102020204" pitchFamily="34" charset="0"/>
                          <a:ea typeface="+mn-ea"/>
                          <a:cs typeface="+mn-cs"/>
                        </a:rPr>
                        <a:t>.  </a:t>
                      </a:r>
                      <a:endParaRPr lang="ru-KZ" sz="2800" b="1" cap="none" spc="50" dirty="0">
                        <a:ln w="0"/>
                        <a:solidFill>
                          <a:schemeClr val="bg2"/>
                        </a:solidFill>
                        <a:effectLst>
                          <a:innerShdw blurRad="63500" dist="50800" dir="13500000">
                            <a:srgbClr val="000000">
                              <a:alpha val="50000"/>
                            </a:srgbClr>
                          </a:innerShdw>
                        </a:effectLst>
                        <a:latin typeface="Franklin Gothic Demi" panose="020B07030201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77470" h="12700" prst="softRound"/>
                      <a:lightRig rig="flood" dir="t"/>
                    </a:cell3D>
                    <a:noFill/>
                  </a:tcPr>
                </a:tc>
                <a:extLst>
                  <a:ext uri="{0D108BD9-81ED-4DB2-BD59-A6C34878D82A}">
                    <a16:rowId xmlns:a16="http://schemas.microsoft.com/office/drawing/2014/main" val="80902239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icture background">
            <a:extLst>
              <a:ext uri="{FF2B5EF4-FFF2-40B4-BE49-F238E27FC236}">
                <a16:creationId xmlns:a16="http://schemas.microsoft.com/office/drawing/2014/main" id="{2ED7A51B-B473-2CE0-4BE6-1C6CF266AE02}"/>
              </a:ext>
            </a:extLst>
          </p:cNvPr>
          <p:cNvPicPr>
            <a:picLocks noChangeAspect="1" noChangeArrowheads="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1"/>
            <a:ext cx="14630401" cy="82296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5FDDB3-FA73-F2BA-E457-C988AB835094}"/>
              </a:ext>
            </a:extLst>
          </p:cNvPr>
          <p:cNvSpPr txBox="1"/>
          <p:nvPr/>
        </p:nvSpPr>
        <p:spPr>
          <a:xfrm>
            <a:off x="1246909" y="1700643"/>
            <a:ext cx="12458699" cy="2105705"/>
          </a:xfrm>
          <a:prstGeom prst="rect">
            <a:avLst/>
          </a:prstGeom>
          <a:noFill/>
        </p:spPr>
        <p:txBody>
          <a:bodyPr wrap="square">
            <a:spAutoFit/>
          </a:bodyPr>
          <a:lstStyle/>
          <a:p>
            <a:pPr algn="just">
              <a:spcBef>
                <a:spcPts val="3750"/>
              </a:spcBef>
              <a:spcAft>
                <a:spcPts val="2250"/>
              </a:spcAft>
            </a:pPr>
            <a:r>
              <a:rPr lang="en-US" sz="4800" b="1" i="0" dirty="0">
                <a:solidFill>
                  <a:schemeClr val="bg1">
                    <a:lumMod val="95000"/>
                  </a:schemeClr>
                </a:solidFill>
                <a:effectLst/>
                <a:latin typeface="Franklin Gothic Demi" panose="020B0703020102020204" pitchFamily="34" charset="0"/>
              </a:rPr>
              <a:t>How does License Plate</a:t>
            </a:r>
          </a:p>
          <a:p>
            <a:pPr algn="just">
              <a:spcBef>
                <a:spcPts val="3750"/>
              </a:spcBef>
              <a:spcAft>
                <a:spcPts val="2250"/>
              </a:spcAft>
            </a:pPr>
            <a:r>
              <a:rPr lang="en-US" sz="3200" b="1" i="0" dirty="0">
                <a:solidFill>
                  <a:schemeClr val="bg1">
                    <a:lumMod val="95000"/>
                  </a:schemeClr>
                </a:solidFill>
                <a:effectLst/>
                <a:latin typeface="Franklin Gothic Demi" panose="020B0703020102020204" pitchFamily="34" charset="0"/>
              </a:rPr>
              <a:t> </a:t>
            </a:r>
          </a:p>
        </p:txBody>
      </p:sp>
      <p:sp>
        <p:nvSpPr>
          <p:cNvPr id="5" name="TextBox 4">
            <a:extLst>
              <a:ext uri="{FF2B5EF4-FFF2-40B4-BE49-F238E27FC236}">
                <a16:creationId xmlns:a16="http://schemas.microsoft.com/office/drawing/2014/main" id="{9CE21CE1-5577-A042-59AB-A04168B6FF9D}"/>
              </a:ext>
            </a:extLst>
          </p:cNvPr>
          <p:cNvSpPr txBox="1"/>
          <p:nvPr/>
        </p:nvSpPr>
        <p:spPr>
          <a:xfrm>
            <a:off x="1246909" y="2641661"/>
            <a:ext cx="7398326" cy="830997"/>
          </a:xfrm>
          <a:prstGeom prst="rect">
            <a:avLst/>
          </a:prstGeom>
          <a:noFill/>
        </p:spPr>
        <p:txBody>
          <a:bodyPr wrap="square">
            <a:spAutoFit/>
          </a:bodyPr>
          <a:lstStyle/>
          <a:p>
            <a:pPr algn="just">
              <a:spcBef>
                <a:spcPts val="3750"/>
              </a:spcBef>
              <a:spcAft>
                <a:spcPts val="2250"/>
              </a:spcAft>
            </a:pPr>
            <a:r>
              <a:rPr lang="en-US" sz="4800" b="1" i="0" dirty="0">
                <a:solidFill>
                  <a:schemeClr val="bg1">
                    <a:lumMod val="95000"/>
                  </a:schemeClr>
                </a:solidFill>
                <a:effectLst/>
                <a:latin typeface="Franklin Gothic Demi" panose="020B0703020102020204" pitchFamily="34" charset="0"/>
              </a:rPr>
              <a:t>Recognition work?</a:t>
            </a:r>
          </a:p>
        </p:txBody>
      </p:sp>
      <p:sp>
        <p:nvSpPr>
          <p:cNvPr id="7" name="TextBox 6">
            <a:extLst>
              <a:ext uri="{FF2B5EF4-FFF2-40B4-BE49-F238E27FC236}">
                <a16:creationId xmlns:a16="http://schemas.microsoft.com/office/drawing/2014/main" id="{6FE1B9D3-A93B-0B0A-2881-628EB0503A05}"/>
              </a:ext>
            </a:extLst>
          </p:cNvPr>
          <p:cNvSpPr txBox="1"/>
          <p:nvPr/>
        </p:nvSpPr>
        <p:spPr>
          <a:xfrm>
            <a:off x="1174171" y="3547347"/>
            <a:ext cx="12832774" cy="3105978"/>
          </a:xfrm>
          <a:prstGeom prst="rect">
            <a:avLst/>
          </a:prstGeom>
          <a:noFill/>
        </p:spPr>
        <p:txBody>
          <a:bodyPr wrap="square">
            <a:spAutoFit/>
          </a:bodyPr>
          <a:lstStyle/>
          <a:p>
            <a:pPr algn="l">
              <a:spcAft>
                <a:spcPts val="1875"/>
              </a:spcAft>
            </a:pPr>
            <a:r>
              <a:rPr lang="en-US" sz="3600" b="1" i="0" dirty="0">
                <a:solidFill>
                  <a:schemeClr val="bg1">
                    <a:lumMod val="95000"/>
                  </a:schemeClr>
                </a:solidFill>
                <a:effectLst/>
                <a:latin typeface="Franklin Gothic Demi" panose="020B0703020102020204" pitchFamily="34" charset="0"/>
              </a:rPr>
              <a:t>Once the </a:t>
            </a:r>
            <a:r>
              <a:rPr lang="en-US" sz="3600" b="1" i="0" u="none" strike="noStrike" dirty="0">
                <a:solidFill>
                  <a:schemeClr val="bg1">
                    <a:lumMod val="95000"/>
                  </a:schemeClr>
                </a:solidFill>
                <a:effectLst/>
                <a:latin typeface="Franklin Gothic Demi" panose="020B0703020102020204" pitchFamily="34" charset="0"/>
              </a:rPr>
              <a:t>LPR camera</a:t>
            </a:r>
            <a:r>
              <a:rPr lang="en-US" sz="3600" b="1" i="0" dirty="0">
                <a:solidFill>
                  <a:schemeClr val="bg1">
                    <a:lumMod val="95000"/>
                  </a:schemeClr>
                </a:solidFill>
                <a:effectLst/>
                <a:latin typeface="Franklin Gothic Demi" panose="020B0703020102020204" pitchFamily="34" charset="0"/>
              </a:rPr>
              <a:t> has captured the license plate image, its firmware uses license plate specialized OCR routines to translate it into digital (machine-readable) characters.</a:t>
            </a:r>
          </a:p>
          <a:p>
            <a:pPr algn="l">
              <a:spcAft>
                <a:spcPts val="1875"/>
              </a:spcAft>
            </a:pPr>
            <a:r>
              <a:rPr lang="en-US" sz="3600" b="1" i="0" dirty="0">
                <a:solidFill>
                  <a:schemeClr val="bg1">
                    <a:lumMod val="95000"/>
                  </a:schemeClr>
                </a:solidFill>
                <a:effectLst/>
                <a:latin typeface="Franklin Gothic Demi" panose="020B0703020102020204" pitchFamily="34" charset="0"/>
              </a:rPr>
              <a:t>But License Plates are (very) different from each other; the characters don't look the same, not even close!  </a:t>
            </a:r>
          </a:p>
        </p:txBody>
      </p:sp>
      <p:pic>
        <p:nvPicPr>
          <p:cNvPr id="4" name="Рисунок 3" descr="Изображение выглядит как текст, снимок экрана, мультимедиа, программное обеспечение&#10;&#10;Автоматически созданное описание">
            <a:extLst>
              <a:ext uri="{FF2B5EF4-FFF2-40B4-BE49-F238E27FC236}">
                <a16:creationId xmlns:a16="http://schemas.microsoft.com/office/drawing/2014/main" id="{38553219-47CC-56DC-9761-47D32108AAD7}"/>
              </a:ext>
            </a:extLst>
          </p:cNvPr>
          <p:cNvPicPr>
            <a:picLocks noChangeAspect="1"/>
          </p:cNvPicPr>
          <p:nvPr/>
        </p:nvPicPr>
        <p:blipFill>
          <a:blip r:embed="rId4"/>
          <a:stretch>
            <a:fillRect/>
          </a:stretch>
        </p:blipFill>
        <p:spPr>
          <a:xfrm>
            <a:off x="10306919" y="-83251"/>
            <a:ext cx="4396220" cy="3006560"/>
          </a:xfrm>
          <a:prstGeom prst="rect">
            <a:avLst/>
          </a:prstGeom>
        </p:spPr>
      </p:pic>
    </p:spTree>
    <p:extLst>
      <p:ext uri="{BB962C8B-B14F-4D97-AF65-F5344CB8AC3E}">
        <p14:creationId xmlns:p14="http://schemas.microsoft.com/office/powerpoint/2010/main" val="742383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fferent types of License plates need different algorithm OCR rulesrules">
            <a:extLst>
              <a:ext uri="{FF2B5EF4-FFF2-40B4-BE49-F238E27FC236}">
                <a16:creationId xmlns:a16="http://schemas.microsoft.com/office/drawing/2014/main" id="{E94BBEFC-0F49-84F2-44C4-885EDEDA63EA}"/>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4015"/>
          <a:stretch/>
        </p:blipFill>
        <p:spPr bwMode="auto">
          <a:xfrm>
            <a:off x="0" y="0"/>
            <a:ext cx="14630400" cy="7076209"/>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CBA6B4E5-1ACD-B0AA-827D-BD08C7075F3D}"/>
              </a:ext>
            </a:extLst>
          </p:cNvPr>
          <p:cNvSpPr/>
          <p:nvPr/>
        </p:nvSpPr>
        <p:spPr>
          <a:xfrm>
            <a:off x="12895118" y="7762009"/>
            <a:ext cx="1735282" cy="4675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6" name="TextBox 5">
            <a:extLst>
              <a:ext uri="{FF2B5EF4-FFF2-40B4-BE49-F238E27FC236}">
                <a16:creationId xmlns:a16="http://schemas.microsoft.com/office/drawing/2014/main" id="{EBB66383-ED56-3570-B8A4-94D8727F8A37}"/>
              </a:ext>
            </a:extLst>
          </p:cNvPr>
          <p:cNvSpPr txBox="1"/>
          <p:nvPr/>
        </p:nvSpPr>
        <p:spPr>
          <a:xfrm>
            <a:off x="2161309" y="5582109"/>
            <a:ext cx="10214263" cy="923330"/>
          </a:xfrm>
          <a:prstGeom prst="rect">
            <a:avLst/>
          </a:prstGeom>
          <a:noFill/>
        </p:spPr>
        <p:txBody>
          <a:bodyPr wrap="square">
            <a:spAutoFit/>
          </a:bodyPr>
          <a:lstStyle/>
          <a:p>
            <a:r>
              <a:rPr lang="en-US" b="1" i="0" dirty="0">
                <a:solidFill>
                  <a:schemeClr val="tx2">
                    <a:lumMod val="75000"/>
                  </a:schemeClr>
                </a:solidFill>
                <a:effectLst/>
                <a:latin typeface="Franklin Gothic Demi" panose="020B0703020102020204" pitchFamily="34" charset="0"/>
              </a:rPr>
              <a:t>To recognize a license plate correctly, we have to </a:t>
            </a:r>
            <a:r>
              <a:rPr lang="en-US" b="1" i="1" dirty="0">
                <a:solidFill>
                  <a:schemeClr val="tx2">
                    <a:lumMod val="75000"/>
                  </a:schemeClr>
                </a:solidFill>
                <a:effectLst/>
                <a:latin typeface="Franklin Gothic Demi" panose="020B0703020102020204" pitchFamily="34" charset="0"/>
              </a:rPr>
              <a:t>"teach"</a:t>
            </a:r>
            <a:r>
              <a:rPr lang="en-US" b="1" i="0" dirty="0">
                <a:solidFill>
                  <a:schemeClr val="tx2">
                    <a:lumMod val="75000"/>
                  </a:schemeClr>
                </a:solidFill>
                <a:effectLst/>
                <a:latin typeface="Franklin Gothic Demi" panose="020B0703020102020204" pitchFamily="34" charset="0"/>
              </a:rPr>
              <a:t> the algorithm to read different plate designs from different types of license plates; what may seem like an O in some plates looks like a 0 in others.</a:t>
            </a:r>
            <a:endParaRPr lang="ru-KZ" b="1" dirty="0">
              <a:solidFill>
                <a:schemeClr val="tx2">
                  <a:lumMod val="75000"/>
                </a:schemeClr>
              </a:solidFill>
              <a:latin typeface="Franklin Gothic Demi" panose="020B0703020102020204" pitchFamily="34" charset="0"/>
            </a:endParaRPr>
          </a:p>
        </p:txBody>
      </p:sp>
      <p:sp>
        <p:nvSpPr>
          <p:cNvPr id="7" name="Прямоугольник 6">
            <a:extLst>
              <a:ext uri="{FF2B5EF4-FFF2-40B4-BE49-F238E27FC236}">
                <a16:creationId xmlns:a16="http://schemas.microsoft.com/office/drawing/2014/main" id="{DFA998B4-9AEA-D2EF-E10A-C1D8B52244B0}"/>
              </a:ext>
            </a:extLst>
          </p:cNvPr>
          <p:cNvSpPr/>
          <p:nvPr/>
        </p:nvSpPr>
        <p:spPr>
          <a:xfrm>
            <a:off x="0" y="7076209"/>
            <a:ext cx="14630400" cy="1153391"/>
          </a:xfrm>
          <a:prstGeom prst="rect">
            <a:avLst/>
          </a:prstGeom>
          <a:solidFill>
            <a:srgbClr val="ACBC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9" name="TextBox 8">
            <a:extLst>
              <a:ext uri="{FF2B5EF4-FFF2-40B4-BE49-F238E27FC236}">
                <a16:creationId xmlns:a16="http://schemas.microsoft.com/office/drawing/2014/main" id="{6460C192-F0A0-8AD6-A34B-52116F12FBF3}"/>
              </a:ext>
            </a:extLst>
          </p:cNvPr>
          <p:cNvSpPr txBox="1"/>
          <p:nvPr/>
        </p:nvSpPr>
        <p:spPr>
          <a:xfrm>
            <a:off x="1709303" y="6729574"/>
            <a:ext cx="11118273" cy="1200329"/>
          </a:xfrm>
          <a:prstGeom prst="rect">
            <a:avLst/>
          </a:prstGeom>
          <a:noFill/>
        </p:spPr>
        <p:txBody>
          <a:bodyPr wrap="square">
            <a:spAutoFit/>
          </a:bodyPr>
          <a:lstStyle/>
          <a:p>
            <a:r>
              <a:rPr lang="en-US" sz="2400" b="1" i="0" dirty="0">
                <a:solidFill>
                  <a:schemeClr val="tx2">
                    <a:lumMod val="75000"/>
                  </a:schemeClr>
                </a:solidFill>
                <a:effectLst/>
                <a:latin typeface="Franklin Gothic Demi" panose="020B0703020102020204" pitchFamily="34" charset="0"/>
              </a:rPr>
              <a:t>So LPR is about knowing each possible plate variation and reading the characters according to many regional modifications; the algorithm needs to know "what to expect." </a:t>
            </a:r>
            <a:endParaRPr lang="ru-KZ" sz="2400" b="1" dirty="0">
              <a:solidFill>
                <a:schemeClr val="tx2">
                  <a:lumMod val="75000"/>
                </a:schemeClr>
              </a:solidFill>
              <a:latin typeface="Franklin Gothic Demi" panose="020B0703020102020204" pitchFamily="34" charset="0"/>
            </a:endParaRPr>
          </a:p>
        </p:txBody>
      </p:sp>
      <p:cxnSp>
        <p:nvCxnSpPr>
          <p:cNvPr id="11" name="Прямая соединительная линия 10">
            <a:extLst>
              <a:ext uri="{FF2B5EF4-FFF2-40B4-BE49-F238E27FC236}">
                <a16:creationId xmlns:a16="http://schemas.microsoft.com/office/drawing/2014/main" id="{D2A64DF3-BDF3-71CA-4901-F8E20463FCEE}"/>
              </a:ext>
            </a:extLst>
          </p:cNvPr>
          <p:cNvCxnSpPr/>
          <p:nvPr/>
        </p:nvCxnSpPr>
        <p:spPr>
          <a:xfrm>
            <a:off x="1963882" y="5643359"/>
            <a:ext cx="0" cy="800830"/>
          </a:xfrm>
          <a:prstGeom prst="line">
            <a:avLst/>
          </a:prstGeom>
          <a:ln w="762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1062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DED571CD-0BE1-BC19-D745-6AC9D20E8EEC}"/>
              </a:ext>
            </a:extLst>
          </p:cNvPr>
          <p:cNvSpPr/>
          <p:nvPr/>
        </p:nvSpPr>
        <p:spPr>
          <a:xfrm>
            <a:off x="0" y="6213765"/>
            <a:ext cx="14630400" cy="20158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ru-KZ"/>
          </a:p>
        </p:txBody>
      </p:sp>
      <p:pic>
        <p:nvPicPr>
          <p:cNvPr id="2" name="Picture 2" descr="Different types of License plates need different algorithm OCR rulesrules">
            <a:extLst>
              <a:ext uri="{FF2B5EF4-FFF2-40B4-BE49-F238E27FC236}">
                <a16:creationId xmlns:a16="http://schemas.microsoft.com/office/drawing/2014/main" id="{956497CC-266C-3E32-BBC9-0F6688E9F2D3}"/>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14015"/>
          <a:stretch/>
        </p:blipFill>
        <p:spPr bwMode="auto">
          <a:xfrm>
            <a:off x="0" y="1"/>
            <a:ext cx="14630400" cy="62137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866D30-85AE-9C66-2F83-84BF0A992F86}"/>
              </a:ext>
            </a:extLst>
          </p:cNvPr>
          <p:cNvSpPr txBox="1"/>
          <p:nvPr/>
        </p:nvSpPr>
        <p:spPr>
          <a:xfrm>
            <a:off x="3564081" y="6348845"/>
            <a:ext cx="9372599" cy="1631216"/>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ru-RU" sz="2000" b="0" dirty="0">
                <a:solidFill>
                  <a:srgbClr val="6A9955"/>
                </a:solidFill>
                <a:effectLst/>
                <a:latin typeface="Consolas" panose="020B0609020204030204" pitchFamily="49" charset="0"/>
              </a:rPr>
              <a:t># Функция проверки казахстанского номера</a:t>
            </a:r>
            <a:endParaRPr lang="ru-RU" sz="2000" b="0" dirty="0">
              <a:solidFill>
                <a:srgbClr val="D4D4D4"/>
              </a:solidFill>
              <a:effectLst/>
              <a:latin typeface="Consolas" panose="020B0609020204030204" pitchFamily="49" charset="0"/>
            </a:endParaRPr>
          </a:p>
          <a:p>
            <a:r>
              <a:rPr lang="en-US" sz="2000" b="0" dirty="0">
                <a:solidFill>
                  <a:srgbClr val="569CD6"/>
                </a:solidFill>
                <a:effectLst/>
                <a:latin typeface="Consolas" panose="020B0609020204030204" pitchFamily="49" charset="0"/>
              </a:rPr>
              <a:t>def</a:t>
            </a:r>
            <a:r>
              <a:rPr lang="en-US" sz="2000" b="0" dirty="0">
                <a:solidFill>
                  <a:srgbClr val="D4D4D4"/>
                </a:solidFill>
                <a:effectLst/>
                <a:latin typeface="Consolas" panose="020B0609020204030204" pitchFamily="49" charset="0"/>
              </a:rPr>
              <a:t> </a:t>
            </a:r>
            <a:r>
              <a:rPr lang="en-US" sz="2000" b="0" dirty="0" err="1">
                <a:solidFill>
                  <a:srgbClr val="DCDCAA"/>
                </a:solidFill>
                <a:effectLst/>
                <a:latin typeface="Consolas" panose="020B0609020204030204" pitchFamily="49" charset="0"/>
              </a:rPr>
              <a:t>is_valid_kz_plate</a:t>
            </a:r>
            <a:r>
              <a:rPr lang="en-US" sz="2000" b="0" dirty="0">
                <a:solidFill>
                  <a:srgbClr val="D4D4D4"/>
                </a:solidFill>
                <a:effectLst/>
                <a:latin typeface="Consolas" panose="020B0609020204030204" pitchFamily="49" charset="0"/>
              </a:rPr>
              <a:t>(</a:t>
            </a:r>
            <a:r>
              <a:rPr lang="en-US" sz="2000" b="0" dirty="0" err="1">
                <a:solidFill>
                  <a:srgbClr val="9CDCFE"/>
                </a:solidFill>
                <a:effectLst/>
                <a:latin typeface="Consolas" panose="020B0609020204030204" pitchFamily="49" charset="0"/>
              </a:rPr>
              <a:t>plate_text</a:t>
            </a:r>
            <a:r>
              <a:rPr lang="en-US" sz="2000" b="0" dirty="0">
                <a:solidFill>
                  <a:srgbClr val="D4D4D4"/>
                </a:solidFill>
                <a:effectLst/>
                <a:latin typeface="Consolas" panose="020B0609020204030204" pitchFamily="49" charset="0"/>
              </a:rPr>
              <a:t>):</a:t>
            </a:r>
          </a:p>
          <a:p>
            <a:r>
              <a:rPr lang="en-US" sz="2000" b="0" dirty="0">
                <a:solidFill>
                  <a:srgbClr val="D4D4D4"/>
                </a:solidFill>
                <a:effectLst/>
                <a:latin typeface="Consolas" panose="020B0609020204030204" pitchFamily="49" charset="0"/>
              </a:rPr>
              <a:t>    </a:t>
            </a:r>
            <a:r>
              <a:rPr lang="en-US" sz="2000" b="0" dirty="0" err="1">
                <a:solidFill>
                  <a:srgbClr val="D4D4D4"/>
                </a:solidFill>
                <a:effectLst/>
                <a:latin typeface="Consolas" panose="020B0609020204030204" pitchFamily="49" charset="0"/>
              </a:rPr>
              <a:t>plate_pattern</a:t>
            </a:r>
            <a:r>
              <a:rPr lang="en-US" sz="2000" b="0" dirty="0">
                <a:solidFill>
                  <a:srgbClr val="D4D4D4"/>
                </a:solidFill>
                <a:effectLst/>
                <a:latin typeface="Consolas" panose="020B0609020204030204" pitchFamily="49" charset="0"/>
              </a:rPr>
              <a:t> = </a:t>
            </a:r>
            <a:r>
              <a:rPr lang="en-US" sz="2000" b="0" dirty="0">
                <a:solidFill>
                  <a:srgbClr val="569CD6"/>
                </a:solidFill>
                <a:effectLst/>
                <a:latin typeface="Consolas" panose="020B0609020204030204" pitchFamily="49" charset="0"/>
              </a:rPr>
              <a:t>r</a:t>
            </a:r>
            <a:r>
              <a:rPr lang="en-US" sz="2000" b="0" dirty="0">
                <a:solidFill>
                  <a:srgbClr val="D16969"/>
                </a:solidFill>
                <a:effectLst/>
                <a:latin typeface="Consolas" panose="020B0609020204030204" pitchFamily="49" charset="0"/>
              </a:rPr>
              <a:t>'^\d</a:t>
            </a:r>
            <a:r>
              <a:rPr lang="en-US" sz="2000" b="0" dirty="0">
                <a:solidFill>
                  <a:srgbClr val="D7BA7D"/>
                </a:solidFill>
                <a:effectLst/>
                <a:latin typeface="Consolas" panose="020B0609020204030204" pitchFamily="49" charset="0"/>
              </a:rPr>
              <a:t>{3}</a:t>
            </a:r>
            <a:r>
              <a:rPr lang="en-US" sz="2000" b="0" dirty="0">
                <a:solidFill>
                  <a:srgbClr val="CE9178"/>
                </a:solidFill>
                <a:effectLst/>
                <a:latin typeface="Consolas" panose="020B0609020204030204" pitchFamily="49" charset="0"/>
              </a:rPr>
              <a:t>[</a:t>
            </a:r>
            <a:r>
              <a:rPr lang="en-US" sz="2000" b="0" dirty="0">
                <a:solidFill>
                  <a:srgbClr val="D16969"/>
                </a:solidFill>
                <a:effectLst/>
                <a:latin typeface="Consolas" panose="020B0609020204030204" pitchFamily="49" charset="0"/>
              </a:rPr>
              <a:t>A-Za-z</a:t>
            </a:r>
            <a:r>
              <a:rPr lang="en-US" sz="2000" b="0" dirty="0">
                <a:solidFill>
                  <a:srgbClr val="CE9178"/>
                </a:solidFill>
                <a:effectLst/>
                <a:latin typeface="Consolas" panose="020B0609020204030204" pitchFamily="49" charset="0"/>
              </a:rPr>
              <a:t>]</a:t>
            </a:r>
            <a:r>
              <a:rPr lang="en-US" sz="2000" b="0" dirty="0">
                <a:solidFill>
                  <a:srgbClr val="D7BA7D"/>
                </a:solidFill>
                <a:effectLst/>
                <a:latin typeface="Consolas" panose="020B0609020204030204" pitchFamily="49" charset="0"/>
              </a:rPr>
              <a:t>{3}</a:t>
            </a:r>
            <a:r>
              <a:rPr lang="en-US" sz="2000" b="0" dirty="0">
                <a:solidFill>
                  <a:srgbClr val="D16969"/>
                </a:solidFill>
                <a:effectLst/>
                <a:latin typeface="Consolas" panose="020B0609020204030204" pitchFamily="49" charset="0"/>
              </a:rPr>
              <a:t>\d</a:t>
            </a:r>
            <a:r>
              <a:rPr lang="en-US" sz="2000" b="0" dirty="0">
                <a:solidFill>
                  <a:srgbClr val="D7BA7D"/>
                </a:solidFill>
                <a:effectLst/>
                <a:latin typeface="Consolas" panose="020B0609020204030204" pitchFamily="49" charset="0"/>
              </a:rPr>
              <a:t>{2}</a:t>
            </a:r>
            <a:r>
              <a:rPr lang="en-US" sz="2000" b="0" dirty="0">
                <a:solidFill>
                  <a:srgbClr val="D16969"/>
                </a:solidFill>
                <a:effectLst/>
                <a:latin typeface="Consolas" panose="020B0609020204030204" pitchFamily="49" charset="0"/>
              </a:rPr>
              <a:t>$'</a:t>
            </a:r>
            <a:r>
              <a:rPr lang="en-US" sz="2000" b="0" dirty="0">
                <a:solidFill>
                  <a:srgbClr val="D4D4D4"/>
                </a:solidFill>
                <a:effectLst/>
                <a:latin typeface="Consolas" panose="020B0609020204030204" pitchFamily="49" charset="0"/>
              </a:rPr>
              <a:t>  </a:t>
            </a:r>
            <a:r>
              <a:rPr lang="en-US" sz="2000" b="0" dirty="0">
                <a:solidFill>
                  <a:srgbClr val="6A9955"/>
                </a:solidFill>
                <a:effectLst/>
                <a:latin typeface="Consolas" panose="020B0609020204030204" pitchFamily="49" charset="0"/>
              </a:rPr>
              <a:t># </a:t>
            </a:r>
            <a:r>
              <a:rPr lang="ru-RU" sz="2000" b="0" dirty="0">
                <a:solidFill>
                  <a:srgbClr val="6A9955"/>
                </a:solidFill>
                <a:effectLst/>
                <a:latin typeface="Consolas" panose="020B0609020204030204" pitchFamily="49" charset="0"/>
              </a:rPr>
              <a:t>Пример паттерна для </a:t>
            </a:r>
            <a:r>
              <a:rPr lang="en-US" sz="2000" b="0" dirty="0">
                <a:solidFill>
                  <a:srgbClr val="6A9955"/>
                </a:solidFill>
                <a:effectLst/>
                <a:latin typeface="Consolas" panose="020B0609020204030204" pitchFamily="49" charset="0"/>
              </a:rPr>
              <a:t>KZ </a:t>
            </a:r>
            <a:r>
              <a:rPr lang="ru-RU" sz="2000" b="0" dirty="0">
                <a:solidFill>
                  <a:srgbClr val="6A9955"/>
                </a:solidFill>
                <a:effectLst/>
                <a:latin typeface="Consolas" panose="020B0609020204030204" pitchFamily="49" charset="0"/>
              </a:rPr>
              <a:t>номеров</a:t>
            </a:r>
            <a:endParaRPr lang="ru-RU" sz="2000" b="0" dirty="0">
              <a:solidFill>
                <a:srgbClr val="D4D4D4"/>
              </a:solidFill>
              <a:effectLst/>
              <a:latin typeface="Consolas" panose="020B0609020204030204" pitchFamily="49" charset="0"/>
            </a:endParaRPr>
          </a:p>
          <a:p>
            <a:r>
              <a:rPr lang="ru-RU" sz="2000" b="0" dirty="0">
                <a:solidFill>
                  <a:srgbClr val="D4D4D4"/>
                </a:solidFill>
                <a:effectLst/>
                <a:latin typeface="Consolas" panose="020B0609020204030204" pitchFamily="49" charset="0"/>
              </a:rPr>
              <a:t>    </a:t>
            </a:r>
            <a:r>
              <a:rPr lang="en-US" sz="2000" b="0" dirty="0">
                <a:solidFill>
                  <a:srgbClr val="C586C0"/>
                </a:solidFill>
                <a:effectLst/>
                <a:latin typeface="Consolas" panose="020B0609020204030204" pitchFamily="49" charset="0"/>
              </a:rPr>
              <a:t>return</a:t>
            </a:r>
            <a:r>
              <a:rPr lang="en-US" sz="2000" b="0" dirty="0">
                <a:solidFill>
                  <a:srgbClr val="D4D4D4"/>
                </a:solidFill>
                <a:effectLst/>
                <a:latin typeface="Consolas" panose="020B0609020204030204" pitchFamily="49" charset="0"/>
              </a:rPr>
              <a:t> </a:t>
            </a:r>
            <a:r>
              <a:rPr lang="en-US" sz="2000" b="0" dirty="0">
                <a:solidFill>
                  <a:srgbClr val="4EC9B0"/>
                </a:solidFill>
                <a:effectLst/>
                <a:latin typeface="Consolas" panose="020B0609020204030204" pitchFamily="49" charset="0"/>
              </a:rPr>
              <a:t>bool</a:t>
            </a:r>
            <a:r>
              <a:rPr lang="en-US" sz="2000" b="0" dirty="0">
                <a:solidFill>
                  <a:srgbClr val="D4D4D4"/>
                </a:solidFill>
                <a:effectLst/>
                <a:latin typeface="Consolas" panose="020B0609020204030204" pitchFamily="49" charset="0"/>
              </a:rPr>
              <a:t>(</a:t>
            </a:r>
            <a:r>
              <a:rPr lang="en-US" sz="2000" b="0" dirty="0" err="1">
                <a:solidFill>
                  <a:srgbClr val="D4D4D4"/>
                </a:solidFill>
                <a:effectLst/>
                <a:latin typeface="Consolas" panose="020B0609020204030204" pitchFamily="49" charset="0"/>
              </a:rPr>
              <a:t>re.match</a:t>
            </a:r>
            <a:r>
              <a:rPr lang="en-US" sz="2000" b="0" dirty="0">
                <a:solidFill>
                  <a:srgbClr val="D4D4D4"/>
                </a:solidFill>
                <a:effectLst/>
                <a:latin typeface="Consolas" panose="020B0609020204030204" pitchFamily="49" charset="0"/>
              </a:rPr>
              <a:t>(</a:t>
            </a:r>
            <a:r>
              <a:rPr lang="en-US" sz="2000" b="0" dirty="0" err="1">
                <a:solidFill>
                  <a:srgbClr val="D4D4D4"/>
                </a:solidFill>
                <a:effectLst/>
                <a:latin typeface="Consolas" panose="020B0609020204030204" pitchFamily="49" charset="0"/>
              </a:rPr>
              <a:t>plate_pattern</a:t>
            </a:r>
            <a:r>
              <a:rPr lang="en-US" sz="2000" b="0" dirty="0">
                <a:solidFill>
                  <a:srgbClr val="D4D4D4"/>
                </a:solidFill>
                <a:effectLst/>
                <a:latin typeface="Consolas" panose="020B0609020204030204" pitchFamily="49" charset="0"/>
              </a:rPr>
              <a:t>, </a:t>
            </a:r>
            <a:r>
              <a:rPr lang="en-US" sz="2000" b="0" dirty="0" err="1">
                <a:solidFill>
                  <a:srgbClr val="D4D4D4"/>
                </a:solidFill>
                <a:effectLst/>
                <a:latin typeface="Consolas" panose="020B0609020204030204" pitchFamily="49" charset="0"/>
              </a:rPr>
              <a:t>plate_text</a:t>
            </a:r>
            <a:r>
              <a:rPr lang="en-US" sz="20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4953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D4D23C14-567C-EC5B-CFB5-698B7386440E}"/>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colorTemperature colorTemp="4700"/>
                    </a14:imgEffect>
                    <a14:imgEffect>
                      <a14:brightnessContrast bright="-20000"/>
                    </a14:imgEffect>
                  </a14:imgLayer>
                </a14:imgProps>
              </a:ext>
            </a:extLst>
          </a:blip>
          <a:srcRect l="23413" r="13850"/>
          <a:stretch/>
        </p:blipFill>
        <p:spPr>
          <a:xfrm>
            <a:off x="6722917" y="0"/>
            <a:ext cx="7907483" cy="8229600"/>
          </a:xfrm>
          <a:prstGeom prst="rect">
            <a:avLst/>
          </a:prstGeom>
        </p:spPr>
      </p:pic>
      <p:sp>
        <p:nvSpPr>
          <p:cNvPr id="12" name="Прямоугольник 11">
            <a:extLst>
              <a:ext uri="{FF2B5EF4-FFF2-40B4-BE49-F238E27FC236}">
                <a16:creationId xmlns:a16="http://schemas.microsoft.com/office/drawing/2014/main" id="{E707893B-C8AF-F82A-05AB-6223E97265ED}"/>
              </a:ext>
            </a:extLst>
          </p:cNvPr>
          <p:cNvSpPr/>
          <p:nvPr/>
        </p:nvSpPr>
        <p:spPr>
          <a:xfrm>
            <a:off x="0" y="0"/>
            <a:ext cx="6722917" cy="8229600"/>
          </a:xfrm>
          <a:prstGeom prst="rect">
            <a:avLst/>
          </a:prstGeom>
          <a:solidFill>
            <a:srgbClr val="77A5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dirty="0"/>
          </a:p>
        </p:txBody>
      </p:sp>
      <p:sp>
        <p:nvSpPr>
          <p:cNvPr id="5" name="TextBox 4">
            <a:extLst>
              <a:ext uri="{FF2B5EF4-FFF2-40B4-BE49-F238E27FC236}">
                <a16:creationId xmlns:a16="http://schemas.microsoft.com/office/drawing/2014/main" id="{FFC39DF4-69EC-51C1-1792-B0ECEBD04F5D}"/>
              </a:ext>
            </a:extLst>
          </p:cNvPr>
          <p:cNvSpPr txBox="1"/>
          <p:nvPr/>
        </p:nvSpPr>
        <p:spPr>
          <a:xfrm>
            <a:off x="509154" y="3439488"/>
            <a:ext cx="5891646" cy="2677656"/>
          </a:xfrm>
          <a:prstGeom prst="rect">
            <a:avLst/>
          </a:prstGeom>
          <a:noFill/>
        </p:spPr>
        <p:txBody>
          <a:bodyPr wrap="square">
            <a:spAutoFit/>
          </a:bodyPr>
          <a:lstStyle/>
          <a:p>
            <a:r>
              <a:rPr lang="en-US" sz="2400" b="0" i="0" dirty="0">
                <a:solidFill>
                  <a:schemeClr val="tx2">
                    <a:lumMod val="75000"/>
                  </a:schemeClr>
                </a:solidFill>
                <a:effectLst/>
                <a:latin typeface="Franklin Gothic Demi" panose="020B0703020102020204" pitchFamily="34" charset="0"/>
              </a:rPr>
              <a:t>Although it may seem instantaneous (We at </a:t>
            </a:r>
            <a:r>
              <a:rPr lang="en-US" sz="2400" b="0" i="0" dirty="0" err="1">
                <a:solidFill>
                  <a:schemeClr val="tx2">
                    <a:lumMod val="75000"/>
                  </a:schemeClr>
                </a:solidFill>
                <a:effectLst/>
                <a:latin typeface="Franklin Gothic Demi" panose="020B0703020102020204" pitchFamily="34" charset="0"/>
              </a:rPr>
              <a:t>survision</a:t>
            </a:r>
            <a:r>
              <a:rPr lang="en-US" sz="2400" b="0" i="0" dirty="0">
                <a:solidFill>
                  <a:schemeClr val="tx2">
                    <a:lumMod val="75000"/>
                  </a:schemeClr>
                </a:solidFill>
                <a:effectLst/>
                <a:latin typeface="Franklin Gothic Demi" panose="020B0703020102020204" pitchFamily="34" charset="0"/>
              </a:rPr>
              <a:t> </a:t>
            </a:r>
            <a:r>
              <a:rPr lang="en-US" sz="2400" b="0" i="0" u="none" strike="noStrike" dirty="0">
                <a:solidFill>
                  <a:schemeClr val="tx2">
                    <a:lumMod val="75000"/>
                  </a:schemeClr>
                </a:solidFill>
                <a:effectLst/>
                <a:latin typeface="Franklin Gothic Demi" panose="020B0703020102020204" pitchFamily="34" charset="0"/>
              </a:rPr>
              <a:t>do it all in less than 20ms</a:t>
            </a:r>
            <a:r>
              <a:rPr lang="en-US" sz="2400" b="0" i="0" dirty="0">
                <a:solidFill>
                  <a:schemeClr val="tx2">
                    <a:lumMod val="75000"/>
                  </a:schemeClr>
                </a:solidFill>
                <a:effectLst/>
                <a:latin typeface="Franklin Gothic Demi" panose="020B0703020102020204" pitchFamily="34" charset="0"/>
              </a:rPr>
              <a:t>), License Plate Recognition is a 4 stage process; the first 2 are standard OCR, but the </a:t>
            </a:r>
            <a:r>
              <a:rPr lang="en-US" sz="2400" b="0" i="1" dirty="0">
                <a:solidFill>
                  <a:schemeClr val="tx2">
                    <a:lumMod val="75000"/>
                  </a:schemeClr>
                </a:solidFill>
                <a:effectLst/>
                <a:latin typeface="Franklin Gothic Demi" panose="020B0703020102020204" pitchFamily="34" charset="0"/>
              </a:rPr>
              <a:t>complicated</a:t>
            </a:r>
            <a:r>
              <a:rPr lang="en-US" sz="2400" b="0" i="0" dirty="0">
                <a:solidFill>
                  <a:schemeClr val="tx2">
                    <a:lumMod val="75000"/>
                  </a:schemeClr>
                </a:solidFill>
                <a:effectLst/>
                <a:latin typeface="Franklin Gothic Demi" panose="020B0703020102020204" pitchFamily="34" charset="0"/>
              </a:rPr>
              <a:t> part that makes LPR different than regular OCR comes at phase 3 and 4.</a:t>
            </a:r>
            <a:endParaRPr lang="ru-KZ" sz="2400" dirty="0">
              <a:solidFill>
                <a:schemeClr val="tx2">
                  <a:lumMod val="75000"/>
                </a:schemeClr>
              </a:solidFill>
              <a:latin typeface="Franklin Gothic Demi" panose="020B0703020102020204" pitchFamily="34" charset="0"/>
            </a:endParaRPr>
          </a:p>
        </p:txBody>
      </p:sp>
      <p:sp>
        <p:nvSpPr>
          <p:cNvPr id="3" name="TextBox 2">
            <a:extLst>
              <a:ext uri="{FF2B5EF4-FFF2-40B4-BE49-F238E27FC236}">
                <a16:creationId xmlns:a16="http://schemas.microsoft.com/office/drawing/2014/main" id="{A77048F6-5143-444A-72DC-B4F9F57F8D6E}"/>
              </a:ext>
            </a:extLst>
          </p:cNvPr>
          <p:cNvSpPr txBox="1"/>
          <p:nvPr/>
        </p:nvSpPr>
        <p:spPr>
          <a:xfrm>
            <a:off x="509154" y="1654524"/>
            <a:ext cx="6068291" cy="1569660"/>
          </a:xfrm>
          <a:prstGeom prst="rect">
            <a:avLst/>
          </a:prstGeom>
          <a:noFill/>
        </p:spPr>
        <p:txBody>
          <a:bodyPr wrap="square">
            <a:spAutoFit/>
          </a:bodyPr>
          <a:lstStyle/>
          <a:p>
            <a:pPr algn="l">
              <a:spcBef>
                <a:spcPts val="3750"/>
              </a:spcBef>
              <a:spcAft>
                <a:spcPts val="2250"/>
              </a:spcAft>
            </a:pPr>
            <a:r>
              <a:rPr lang="en-US" sz="4800" b="0" i="0" dirty="0">
                <a:solidFill>
                  <a:schemeClr val="tx2">
                    <a:lumMod val="75000"/>
                  </a:schemeClr>
                </a:solidFill>
                <a:effectLst/>
                <a:latin typeface="Franklin Gothic Demi" panose="020B0703020102020204" pitchFamily="34" charset="0"/>
              </a:rPr>
              <a:t>License Plate Recognition Phases</a:t>
            </a:r>
          </a:p>
        </p:txBody>
      </p:sp>
    </p:spTree>
    <p:extLst>
      <p:ext uri="{BB962C8B-B14F-4D97-AF65-F5344CB8AC3E}">
        <p14:creationId xmlns:p14="http://schemas.microsoft.com/office/powerpoint/2010/main" val="657638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A0B21327-0838-D791-FCC7-CD66C10DAA2E}"/>
              </a:ext>
            </a:extLst>
          </p:cNvPr>
          <p:cNvSpPr/>
          <p:nvPr/>
        </p:nvSpPr>
        <p:spPr>
          <a:xfrm>
            <a:off x="0" y="0"/>
            <a:ext cx="14630400" cy="8229600"/>
          </a:xfrm>
          <a:prstGeom prst="rect">
            <a:avLst/>
          </a:prstGeom>
          <a:solidFill>
            <a:srgbClr val="77A5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 name="Text 0"/>
          <p:cNvSpPr/>
          <p:nvPr/>
        </p:nvSpPr>
        <p:spPr>
          <a:xfrm>
            <a:off x="8098934" y="490180"/>
            <a:ext cx="8252579" cy="708779"/>
          </a:xfrm>
          <a:prstGeom prst="rect">
            <a:avLst/>
          </a:prstGeom>
          <a:noFill/>
          <a:ln/>
        </p:spPr>
        <p:txBody>
          <a:bodyPr wrap="none" lIns="0" tIns="0" rIns="0" bIns="0" rtlCol="0" anchor="t"/>
          <a:lstStyle/>
          <a:p>
            <a:pPr marL="0" indent="0">
              <a:lnSpc>
                <a:spcPts val="5550"/>
              </a:lnSpc>
              <a:buNone/>
            </a:pPr>
            <a:r>
              <a:rPr lang="en-US" sz="2800" dirty="0">
                <a:solidFill>
                  <a:srgbClr val="505468"/>
                </a:solidFill>
                <a:latin typeface="Abadi" panose="020B0604020104020204" pitchFamily="34" charset="0"/>
                <a:ea typeface="Instrument Sans Semi Bold" pitchFamily="34" charset="-122"/>
                <a:cs typeface="Instrument Sans Semi Bold" pitchFamily="34" charset="-120"/>
              </a:rPr>
              <a:t>Overview of the Haarcascade Algorithm</a:t>
            </a:r>
            <a:endParaRPr lang="en-US" sz="2800" dirty="0">
              <a:latin typeface="Abadi" panose="020B0604020104020204" pitchFamily="34" charset="0"/>
            </a:endParaRPr>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9428" y="2959179"/>
            <a:ext cx="109776"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1</a:t>
            </a:r>
            <a:endParaRPr lang="en-US" sz="2200" dirty="0">
              <a:latin typeface="Abadi" panose="020B0604020104020204" pitchFamily="34" charset="0"/>
            </a:endParaRPr>
          </a:p>
        </p:txBody>
      </p:sp>
      <p:sp>
        <p:nvSpPr>
          <p:cNvPr id="5" name="Text 2"/>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Haar Features</a:t>
            </a:r>
            <a:endParaRPr lang="en-US" sz="2200" dirty="0">
              <a:latin typeface="Abadi" panose="020B0604020104020204" pitchFamily="34" charset="0"/>
            </a:endParaRPr>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Abadi" panose="020B0604020104020204" pitchFamily="34" charset="0"/>
                <a:ea typeface="Instrument Sans Medium" pitchFamily="34" charset="-122"/>
                <a:cs typeface="Instrument Sans Medium" pitchFamily="34" charset="-120"/>
              </a:rPr>
              <a:t>Simple rectangular features that represent different shapes and patterns in images.</a:t>
            </a:r>
            <a:endParaRPr lang="en-US" sz="1750" dirty="0">
              <a:latin typeface="Abadi" panose="020B0604020104020204" pitchFamily="34" charset="0"/>
            </a:endParaRPr>
          </a:p>
        </p:txBody>
      </p:sp>
      <p:sp>
        <p:nvSpPr>
          <p:cNvPr id="7" name="Shape 4"/>
          <p:cNvSpPr/>
          <p:nvPr/>
        </p:nvSpPr>
        <p:spPr>
          <a:xfrm>
            <a:off x="5187077" y="3817501"/>
            <a:ext cx="8592860" cy="15240"/>
          </a:xfrm>
          <a:prstGeom prst="roundRect">
            <a:avLst>
              <a:gd name="adj" fmla="val 625116"/>
            </a:avLst>
          </a:prstGeom>
          <a:solidFill>
            <a:srgbClr val="C8C9CF"/>
          </a:solidFill>
          <a:ln/>
        </p:spPr>
        <p:txBody>
          <a:bodyPr/>
          <a:lstStyle/>
          <a:p>
            <a:endParaRPr lang="ru-KZ"/>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75378" y="4469249"/>
            <a:ext cx="157877"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2</a:t>
            </a:r>
            <a:endParaRPr lang="en-US" sz="2200" dirty="0">
              <a:latin typeface="Abadi" panose="020B0604020104020204" pitchFamily="34" charset="0"/>
            </a:endParaRPr>
          </a:p>
        </p:txBody>
      </p:sp>
      <p:sp>
        <p:nvSpPr>
          <p:cNvPr id="10" name="Text 6"/>
          <p:cNvSpPr/>
          <p:nvPr/>
        </p:nvSpPr>
        <p:spPr>
          <a:xfrm>
            <a:off x="6433304" y="4087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Cascade Classifier</a:t>
            </a:r>
            <a:endParaRPr lang="en-US" sz="2200" dirty="0">
              <a:latin typeface="Abadi" panose="020B0604020104020204" pitchFamily="34" charset="0"/>
            </a:endParaRPr>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Abadi" panose="020B0604020104020204" pitchFamily="34" charset="0"/>
                <a:ea typeface="Instrument Sans Medium" pitchFamily="34" charset="-122"/>
                <a:cs typeface="Instrument Sans Medium" pitchFamily="34" charset="-120"/>
              </a:rPr>
              <a:t>A series of increasingly complex Haar features used to identify specific objects in images.</a:t>
            </a:r>
            <a:endParaRPr lang="en-US" sz="1750" dirty="0">
              <a:latin typeface="Abadi" panose="020B0604020104020204" pitchFamily="34" charset="0"/>
            </a:endParaRPr>
          </a:p>
        </p:txBody>
      </p:sp>
      <p:sp>
        <p:nvSpPr>
          <p:cNvPr id="12" name="Shape 8"/>
          <p:cNvSpPr/>
          <p:nvPr/>
        </p:nvSpPr>
        <p:spPr>
          <a:xfrm>
            <a:off x="6263164" y="5544026"/>
            <a:ext cx="7516773" cy="15240"/>
          </a:xfrm>
          <a:prstGeom prst="roundRect">
            <a:avLst>
              <a:gd name="adj" fmla="val 625116"/>
            </a:avLst>
          </a:prstGeom>
          <a:solidFill>
            <a:srgbClr val="C8C9CF"/>
          </a:solidFill>
          <a:ln/>
        </p:spPr>
        <p:txBody>
          <a:bodyPr/>
          <a:lstStyle/>
          <a:p>
            <a:endParaRPr lang="ru-KZ"/>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72163" y="6195774"/>
            <a:ext cx="164187"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3</a:t>
            </a:r>
            <a:endParaRPr lang="en-US" sz="2200" dirty="0">
              <a:latin typeface="Abadi" panose="020B0604020104020204" pitchFamily="34" charset="0"/>
            </a:endParaRPr>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Classification</a:t>
            </a:r>
            <a:endParaRPr lang="en-US" sz="2200" dirty="0">
              <a:latin typeface="Abadi" panose="020B0604020104020204" pitchFamily="34" charset="0"/>
            </a:endParaRPr>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Abadi" panose="020B0604020104020204" pitchFamily="34" charset="0"/>
                <a:ea typeface="Instrument Sans Medium" pitchFamily="34" charset="-122"/>
                <a:cs typeface="Instrument Sans Medium" pitchFamily="34" charset="-120"/>
              </a:rPr>
              <a:t>The classifier determines the likelihood of the presence of the target object (license plate) in an image.</a:t>
            </a:r>
            <a:endParaRPr lang="en-US" sz="1750" dirty="0">
              <a:latin typeface="Abadi" panose="020B0604020104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8" name="Прямоугольник 17">
            <a:extLst>
              <a:ext uri="{FF2B5EF4-FFF2-40B4-BE49-F238E27FC236}">
                <a16:creationId xmlns:a16="http://schemas.microsoft.com/office/drawing/2014/main" id="{8816FF81-1B5E-34E3-59CA-F1355845C72B}"/>
              </a:ext>
            </a:extLst>
          </p:cNvPr>
          <p:cNvSpPr/>
          <p:nvPr/>
        </p:nvSpPr>
        <p:spPr>
          <a:xfrm>
            <a:off x="0" y="0"/>
            <a:ext cx="14630400" cy="8229600"/>
          </a:xfrm>
          <a:prstGeom prst="rect">
            <a:avLst/>
          </a:prstGeom>
          <a:solidFill>
            <a:srgbClr val="77A5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KZ"/>
          </a:p>
        </p:txBody>
      </p:sp>
      <p:sp>
        <p:nvSpPr>
          <p:cNvPr id="2" name="Text 0"/>
          <p:cNvSpPr/>
          <p:nvPr/>
        </p:nvSpPr>
        <p:spPr>
          <a:xfrm>
            <a:off x="793790" y="915472"/>
            <a:ext cx="9284256" cy="708779"/>
          </a:xfrm>
          <a:prstGeom prst="rect">
            <a:avLst/>
          </a:prstGeom>
          <a:noFill/>
          <a:ln/>
        </p:spPr>
        <p:txBody>
          <a:bodyPr wrap="none" lIns="0" tIns="0" rIns="0" bIns="0" rtlCol="0" anchor="t"/>
          <a:lstStyle/>
          <a:p>
            <a:pPr marL="0" indent="0">
              <a:lnSpc>
                <a:spcPts val="5550"/>
              </a:lnSpc>
              <a:buNone/>
            </a:pPr>
            <a:r>
              <a:rPr lang="en-US" sz="4450" dirty="0">
                <a:solidFill>
                  <a:srgbClr val="505468"/>
                </a:solidFill>
                <a:latin typeface="Abadi" panose="020B0604020104020204" pitchFamily="34" charset="0"/>
                <a:ea typeface="Instrument Sans Semi Bold" pitchFamily="34" charset="-122"/>
                <a:cs typeface="Instrument Sans Semi Bold" pitchFamily="34" charset="-120"/>
              </a:rPr>
              <a:t>Cascade Classifiers: Fundamentals</a:t>
            </a:r>
            <a:endParaRPr lang="en-US" sz="4450" dirty="0">
              <a:latin typeface="Abadi" panose="020B0604020104020204" pitchFamily="34" charset="0"/>
            </a:endParaRPr>
          </a:p>
        </p:txBody>
      </p:sp>
      <p:sp>
        <p:nvSpPr>
          <p:cNvPr id="3" name="Shape 1"/>
          <p:cNvSpPr/>
          <p:nvPr/>
        </p:nvSpPr>
        <p:spPr>
          <a:xfrm>
            <a:off x="793790" y="2062638"/>
            <a:ext cx="2173724" cy="1669852"/>
          </a:xfrm>
          <a:prstGeom prst="roundRect">
            <a:avLst>
              <a:gd name="adj" fmla="val 5705"/>
            </a:avLst>
          </a:prstGeom>
          <a:solidFill>
            <a:srgbClr val="E2E3E9"/>
          </a:solidFill>
          <a:ln w="7620">
            <a:solidFill>
              <a:srgbClr val="C8C9CF"/>
            </a:solidFill>
            <a:prstDash val="solid"/>
          </a:ln>
        </p:spPr>
        <p:txBody>
          <a:bodyPr/>
          <a:lstStyle/>
          <a:p>
            <a:endParaRPr lang="ru-KZ"/>
          </a:p>
        </p:txBody>
      </p:sp>
      <p:sp>
        <p:nvSpPr>
          <p:cNvPr id="4" name="Text 2"/>
          <p:cNvSpPr/>
          <p:nvPr/>
        </p:nvSpPr>
        <p:spPr>
          <a:xfrm>
            <a:off x="1028224" y="2686050"/>
            <a:ext cx="109776"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1</a:t>
            </a:r>
            <a:endParaRPr lang="en-US" sz="2200" dirty="0">
              <a:latin typeface="Abadi" panose="020B0604020104020204" pitchFamily="34" charset="0"/>
            </a:endParaRPr>
          </a:p>
        </p:txBody>
      </p:sp>
      <p:sp>
        <p:nvSpPr>
          <p:cNvPr id="5" name="Text 3"/>
          <p:cNvSpPr/>
          <p:nvPr/>
        </p:nvSpPr>
        <p:spPr>
          <a:xfrm>
            <a:off x="3194328" y="230469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Feature Extraction</a:t>
            </a:r>
            <a:endParaRPr lang="en-US" sz="2200" dirty="0">
              <a:latin typeface="Abadi" panose="020B0604020104020204" pitchFamily="34" charset="0"/>
            </a:endParaRPr>
          </a:p>
        </p:txBody>
      </p:sp>
      <p:sp>
        <p:nvSpPr>
          <p:cNvPr id="6" name="Text 4"/>
          <p:cNvSpPr/>
          <p:nvPr/>
        </p:nvSpPr>
        <p:spPr>
          <a:xfrm>
            <a:off x="3194328" y="2795111"/>
            <a:ext cx="10415468" cy="725805"/>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Abadi" panose="020B0604020104020204" pitchFamily="34" charset="0"/>
                <a:ea typeface="Instrument Sans Medium" pitchFamily="34" charset="-122"/>
                <a:cs typeface="Instrument Sans Medium" pitchFamily="34" charset="-120"/>
              </a:rPr>
              <a:t>The Haarcascade algorithm extracts features from the image by comparing the sum of pixel values within different rectangular regions.</a:t>
            </a:r>
            <a:endParaRPr lang="en-US" sz="1750" dirty="0">
              <a:latin typeface="Abadi" panose="020B0604020104020204" pitchFamily="34" charset="0"/>
            </a:endParaRPr>
          </a:p>
        </p:txBody>
      </p:sp>
      <p:sp>
        <p:nvSpPr>
          <p:cNvPr id="7" name="Shape 5"/>
          <p:cNvSpPr/>
          <p:nvPr/>
        </p:nvSpPr>
        <p:spPr>
          <a:xfrm>
            <a:off x="3080861" y="3732490"/>
            <a:ext cx="10642402" cy="15240"/>
          </a:xfrm>
          <a:prstGeom prst="roundRect">
            <a:avLst>
              <a:gd name="adj" fmla="val 625116"/>
            </a:avLst>
          </a:prstGeom>
          <a:solidFill>
            <a:srgbClr val="C8C9CF"/>
          </a:solidFill>
          <a:ln/>
        </p:spPr>
        <p:txBody>
          <a:bodyPr/>
          <a:lstStyle/>
          <a:p>
            <a:endParaRPr lang="ru-KZ"/>
          </a:p>
        </p:txBody>
      </p:sp>
      <p:sp>
        <p:nvSpPr>
          <p:cNvPr id="8" name="Shape 6"/>
          <p:cNvSpPr/>
          <p:nvPr/>
        </p:nvSpPr>
        <p:spPr>
          <a:xfrm>
            <a:off x="793790" y="3861078"/>
            <a:ext cx="4347567" cy="1306949"/>
          </a:xfrm>
          <a:prstGeom prst="roundRect">
            <a:avLst>
              <a:gd name="adj" fmla="val 7289"/>
            </a:avLst>
          </a:prstGeom>
          <a:solidFill>
            <a:srgbClr val="E2E3E9"/>
          </a:solidFill>
          <a:ln w="7620">
            <a:solidFill>
              <a:srgbClr val="C8C9CF"/>
            </a:solidFill>
            <a:prstDash val="solid"/>
          </a:ln>
        </p:spPr>
        <p:txBody>
          <a:bodyPr/>
          <a:lstStyle/>
          <a:p>
            <a:endParaRPr lang="ru-KZ"/>
          </a:p>
        </p:txBody>
      </p:sp>
      <p:sp>
        <p:nvSpPr>
          <p:cNvPr id="9" name="Text 7"/>
          <p:cNvSpPr/>
          <p:nvPr/>
        </p:nvSpPr>
        <p:spPr>
          <a:xfrm>
            <a:off x="1028224" y="4287798"/>
            <a:ext cx="157877"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2</a:t>
            </a:r>
            <a:endParaRPr lang="en-US" sz="2200" dirty="0">
              <a:latin typeface="Abadi" panose="020B0604020104020204" pitchFamily="34" charset="0"/>
            </a:endParaRPr>
          </a:p>
        </p:txBody>
      </p:sp>
      <p:sp>
        <p:nvSpPr>
          <p:cNvPr id="10" name="Text 8"/>
          <p:cNvSpPr/>
          <p:nvPr/>
        </p:nvSpPr>
        <p:spPr>
          <a:xfrm>
            <a:off x="5368171" y="4087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Training Data</a:t>
            </a:r>
            <a:endParaRPr lang="en-US" sz="2200" dirty="0">
              <a:latin typeface="Abadi" panose="020B0604020104020204" pitchFamily="34" charset="0"/>
            </a:endParaRPr>
          </a:p>
        </p:txBody>
      </p:sp>
      <p:sp>
        <p:nvSpPr>
          <p:cNvPr id="11" name="Text 9"/>
          <p:cNvSpPr/>
          <p:nvPr/>
        </p:nvSpPr>
        <p:spPr>
          <a:xfrm>
            <a:off x="5368171" y="4578310"/>
            <a:ext cx="8158163"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Abadi" panose="020B0604020104020204" pitchFamily="34" charset="0"/>
                <a:ea typeface="Instrument Sans Medium" pitchFamily="34" charset="-122"/>
                <a:cs typeface="Instrument Sans Medium" pitchFamily="34" charset="-120"/>
              </a:rPr>
              <a:t>A large dataset of positive and negative examples is used to train the classifier.</a:t>
            </a:r>
            <a:endParaRPr lang="en-US" sz="1750" dirty="0">
              <a:latin typeface="Abadi" panose="020B0604020104020204" pitchFamily="34" charset="0"/>
            </a:endParaRPr>
          </a:p>
        </p:txBody>
      </p:sp>
      <p:sp>
        <p:nvSpPr>
          <p:cNvPr id="12" name="Shape 10"/>
          <p:cNvSpPr/>
          <p:nvPr/>
        </p:nvSpPr>
        <p:spPr>
          <a:xfrm>
            <a:off x="5254704" y="5152787"/>
            <a:ext cx="8468558" cy="15240"/>
          </a:xfrm>
          <a:prstGeom prst="roundRect">
            <a:avLst>
              <a:gd name="adj" fmla="val 625116"/>
            </a:avLst>
          </a:prstGeom>
          <a:solidFill>
            <a:srgbClr val="C8C9CF"/>
          </a:solidFill>
          <a:ln/>
        </p:spPr>
        <p:txBody>
          <a:bodyPr/>
          <a:lstStyle/>
          <a:p>
            <a:endParaRPr lang="ru-KZ"/>
          </a:p>
        </p:txBody>
      </p:sp>
      <p:sp>
        <p:nvSpPr>
          <p:cNvPr id="13" name="Shape 11"/>
          <p:cNvSpPr/>
          <p:nvPr/>
        </p:nvSpPr>
        <p:spPr>
          <a:xfrm>
            <a:off x="793790" y="5281374"/>
            <a:ext cx="6521410" cy="2032754"/>
          </a:xfrm>
          <a:prstGeom prst="roundRect">
            <a:avLst>
              <a:gd name="adj" fmla="val 4687"/>
            </a:avLst>
          </a:prstGeom>
          <a:solidFill>
            <a:srgbClr val="E2E3E9"/>
          </a:solidFill>
          <a:ln w="7620">
            <a:solidFill>
              <a:srgbClr val="C8C9CF"/>
            </a:solidFill>
            <a:prstDash val="solid"/>
          </a:ln>
        </p:spPr>
        <p:txBody>
          <a:bodyPr/>
          <a:lstStyle/>
          <a:p>
            <a:endParaRPr lang="ru-KZ"/>
          </a:p>
        </p:txBody>
      </p:sp>
      <p:sp>
        <p:nvSpPr>
          <p:cNvPr id="14" name="Text 12"/>
          <p:cNvSpPr/>
          <p:nvPr/>
        </p:nvSpPr>
        <p:spPr>
          <a:xfrm>
            <a:off x="1028224" y="6070997"/>
            <a:ext cx="164187" cy="453509"/>
          </a:xfrm>
          <a:prstGeom prst="rect">
            <a:avLst/>
          </a:prstGeom>
          <a:noFill/>
          <a:ln/>
        </p:spPr>
        <p:txBody>
          <a:bodyPr wrap="none" lIns="0" tIns="0" rIns="0" bIns="0" rtlCol="0" anchor="t"/>
          <a:lstStyle/>
          <a:p>
            <a:pPr marL="0" indent="0" algn="ctr">
              <a:lnSpc>
                <a:spcPts val="35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3</a:t>
            </a:r>
            <a:endParaRPr lang="en-US" sz="2200" dirty="0">
              <a:latin typeface="Abadi" panose="020B0604020104020204" pitchFamily="34" charset="0"/>
            </a:endParaRPr>
          </a:p>
        </p:txBody>
      </p:sp>
      <p:sp>
        <p:nvSpPr>
          <p:cNvPr id="15" name="Text 13"/>
          <p:cNvSpPr/>
          <p:nvPr/>
        </p:nvSpPr>
        <p:spPr>
          <a:xfrm>
            <a:off x="7542014" y="55081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B5F71"/>
                </a:solidFill>
                <a:latin typeface="Abadi" panose="020B0604020104020204" pitchFamily="34" charset="0"/>
                <a:ea typeface="Instrument Sans Semi Bold" pitchFamily="34" charset="-122"/>
                <a:cs typeface="Instrument Sans Semi Bold" pitchFamily="34" charset="-120"/>
              </a:rPr>
              <a:t>Feature Selection</a:t>
            </a:r>
            <a:endParaRPr lang="en-US" sz="2200" dirty="0">
              <a:latin typeface="Abadi" panose="020B0604020104020204" pitchFamily="34" charset="0"/>
            </a:endParaRPr>
          </a:p>
        </p:txBody>
      </p:sp>
      <p:sp>
        <p:nvSpPr>
          <p:cNvPr id="16" name="Text 14"/>
          <p:cNvSpPr/>
          <p:nvPr/>
        </p:nvSpPr>
        <p:spPr>
          <a:xfrm>
            <a:off x="7542014" y="5998607"/>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5B5F71"/>
                </a:solidFill>
                <a:latin typeface="Abadi" panose="020B0604020104020204" pitchFamily="34" charset="0"/>
                <a:ea typeface="Instrument Sans Medium" pitchFamily="34" charset="-122"/>
                <a:cs typeface="Instrument Sans Medium" pitchFamily="34" charset="-120"/>
              </a:rPr>
              <a:t>The algorithm selects the most informative features that effectively discriminate between the target object and other objects in the image.</a:t>
            </a:r>
            <a:endParaRPr lang="en-US" sz="1750" dirty="0">
              <a:latin typeface="Abadi" panose="020B0604020104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956</TotalTime>
  <Words>998</Words>
  <Application>Microsoft Office PowerPoint</Application>
  <PresentationFormat>Произвольный</PresentationFormat>
  <Paragraphs>86</Paragraphs>
  <Slides>24</Slides>
  <Notes>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24</vt:i4>
      </vt:variant>
    </vt:vector>
  </HeadingPairs>
  <TitlesOfParts>
    <vt:vector size="30" baseType="lpstr">
      <vt:lpstr>Abadi</vt:lpstr>
      <vt:lpstr>Consolas</vt:lpstr>
      <vt:lpstr>Arial</vt:lpstr>
      <vt:lpstr>Aharoni</vt:lpstr>
      <vt:lpstr>Franklin Gothic Demi</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Муратхан Есболат</cp:lastModifiedBy>
  <cp:revision>6</cp:revision>
  <dcterms:created xsi:type="dcterms:W3CDTF">2024-12-08T22:54:41Z</dcterms:created>
  <dcterms:modified xsi:type="dcterms:W3CDTF">2024-12-13T06:53:03Z</dcterms:modified>
</cp:coreProperties>
</file>